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16E7D-C0A5-42EB-9DC7-02F1C3B8D4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0293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317C4-AFC3-40A7-8946-480664A06D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1797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1F1AB-FFFB-4A84-A90C-2250CB0303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873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B1068-E2A2-4FD1-AFB9-2510131117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431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DC1290-0DA4-4CD0-9862-71FAF2B995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6049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9E5213-6F7A-4DF3-A666-AE64DCC070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51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C8DD5-404F-4273-85D9-C7D30711F7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5425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DF94E-A933-453D-A20D-FD418D8FFE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419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3C045-CD4A-4231-996E-FEEF2EAF9A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7300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0B25B-ADF9-449E-A7BC-D42E4EFF1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4334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CFD5-F090-4BBB-896E-0605A511A3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233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C85656F-8F23-41F6-9773-A0CA669CDF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hyperlink" Target="../../Local%20Settings/Temp/360zip$Temp/360$1/Section%20A1&#20064;&#39064;.doc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WordArt 3"/>
          <p:cNvSpPr>
            <a:spLocks noChangeArrowheads="1" noChangeShapeType="1" noTextEdit="1"/>
          </p:cNvSpPr>
          <p:nvPr/>
        </p:nvSpPr>
        <p:spPr bwMode="auto">
          <a:xfrm>
            <a:off x="1042988" y="260350"/>
            <a:ext cx="6840537" cy="16557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28575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80008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Unit 10</a:t>
            </a:r>
          </a:p>
          <a:p>
            <a:r>
              <a:rPr lang="en-US" altLang="zh-CN" sz="3600" b="1" kern="10">
                <a:solidFill>
                  <a:srgbClr val="80008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If you go to the party, </a:t>
            </a:r>
          </a:p>
          <a:p>
            <a:r>
              <a:rPr lang="en-US" altLang="zh-CN" sz="3600" b="1" kern="10">
                <a:solidFill>
                  <a:srgbClr val="80008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/>
              </a:rPr>
              <a:t>you'll have a great time!</a:t>
            </a:r>
            <a:endParaRPr lang="zh-CN" altLang="en-US" sz="3600" b="1" kern="10">
              <a:solidFill>
                <a:srgbClr val="80008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/>
            </a:endParaRPr>
          </a:p>
        </p:txBody>
      </p:sp>
      <p:pic>
        <p:nvPicPr>
          <p:cNvPr id="78851" name="Picture 3" descr="图片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4221163"/>
            <a:ext cx="4238625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2627313" y="5229225"/>
            <a:ext cx="39131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3600" b="1">
                <a:solidFill>
                  <a:srgbClr val="CC0099"/>
                </a:solidFill>
                <a:latin typeface="Arial Narrow" pitchFamily="34" charset="0"/>
              </a:rPr>
              <a:t>Section A</a:t>
            </a:r>
          </a:p>
          <a:p>
            <a:pPr algn="ctr"/>
            <a:r>
              <a:rPr lang="en-US" altLang="zh-CN" sz="3600" b="1">
                <a:solidFill>
                  <a:srgbClr val="CC0099"/>
                </a:solidFill>
                <a:latin typeface="Arial Narrow" pitchFamily="34" charset="0"/>
              </a:rPr>
              <a:t>Period One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2706" r:id="rId2" imgW="7775543" imgH="5328038"/>
        </mc:Choice>
        <mc:Fallback>
          <p:control r:id="rId2" imgW="7775543" imgH="53280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9250" y="2060575"/>
                  <a:ext cx="5688013" cy="4608513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395288" y="654050"/>
            <a:ext cx="849788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solidFill>
                  <a:srgbClr val="663300"/>
                </a:solidFill>
                <a:latin typeface="Arial Narrow" pitchFamily="34" charset="0"/>
              </a:rPr>
              <a:t>Read the dialogue below with your partner and try to guess what they are saying.</a:t>
            </a:r>
          </a:p>
        </p:txBody>
      </p:sp>
      <p:grpSp>
        <p:nvGrpSpPr>
          <p:cNvPr id="81923" name="Group 3"/>
          <p:cNvGrpSpPr>
            <a:grpSpLocks/>
          </p:cNvGrpSpPr>
          <p:nvPr/>
        </p:nvGrpSpPr>
        <p:grpSpPr bwMode="auto">
          <a:xfrm>
            <a:off x="5183188" y="2420938"/>
            <a:ext cx="3960812" cy="2490787"/>
            <a:chOff x="1202" y="1434"/>
            <a:chExt cx="3221" cy="1977"/>
          </a:xfrm>
        </p:grpSpPr>
        <p:pic>
          <p:nvPicPr>
            <p:cNvPr id="81924" name="Picture 4" descr="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503" b="47589"/>
            <a:stretch>
              <a:fillRect/>
            </a:stretch>
          </p:blipFill>
          <p:spPr bwMode="auto">
            <a:xfrm>
              <a:off x="1202" y="1434"/>
              <a:ext cx="3221" cy="19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925" name="Rectangle 5"/>
            <p:cNvSpPr>
              <a:spLocks noChangeArrowheads="1"/>
            </p:cNvSpPr>
            <p:nvPr/>
          </p:nvSpPr>
          <p:spPr bwMode="auto">
            <a:xfrm>
              <a:off x="3424" y="1434"/>
              <a:ext cx="998" cy="953"/>
            </a:xfrm>
            <a:prstGeom prst="rect">
              <a:avLst/>
            </a:prstGeom>
            <a:solidFill>
              <a:srgbClr val="F6EED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395288" y="2060575"/>
            <a:ext cx="4824412" cy="351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200" b="1" i="1">
                <a:solidFill>
                  <a:schemeClr val="accent2"/>
                </a:solidFill>
                <a:latin typeface="Times New Roman" pitchFamily="18" charset="0"/>
              </a:rPr>
              <a:t>— What will you do at the weekend?</a:t>
            </a:r>
          </a:p>
          <a:p>
            <a:pPr algn="l"/>
            <a:r>
              <a:rPr lang="en-US" altLang="zh-CN" sz="3200" b="1" i="1">
                <a:solidFill>
                  <a:schemeClr val="accent2"/>
                </a:solidFill>
                <a:latin typeface="Times New Roman" pitchFamily="18" charset="0"/>
              </a:rPr>
              <a:t>— I think I’ll go to the party with Karen and Anna.</a:t>
            </a:r>
          </a:p>
          <a:p>
            <a:pPr algn="l"/>
            <a:r>
              <a:rPr lang="en-US" altLang="zh-CN" sz="3200" b="1" i="1">
                <a:solidFill>
                  <a:schemeClr val="accent2"/>
                </a:solidFill>
                <a:latin typeface="Times New Roman" pitchFamily="18" charset="0"/>
              </a:rPr>
              <a:t>— Why?</a:t>
            </a:r>
          </a:p>
          <a:p>
            <a:pPr algn="l"/>
            <a:r>
              <a:rPr lang="en-US" altLang="zh-CN" sz="3200" b="1" i="1">
                <a:solidFill>
                  <a:schemeClr val="accent2"/>
                </a:solidFill>
                <a:latin typeface="Times New Roman" pitchFamily="18" charset="0"/>
              </a:rPr>
              <a:t>— I think we’ll have a great time there.</a:t>
            </a:r>
          </a:p>
        </p:txBody>
      </p:sp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5940425" y="3789363"/>
            <a:ext cx="13684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6011863" y="3860800"/>
            <a:ext cx="129540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1929" name="Rectangle 9"/>
          <p:cNvSpPr>
            <a:spLocks noChangeArrowheads="1"/>
          </p:cNvSpPr>
          <p:nvPr/>
        </p:nvSpPr>
        <p:spPr bwMode="auto">
          <a:xfrm>
            <a:off x="7813675" y="3644900"/>
            <a:ext cx="12954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5795963" y="3860800"/>
            <a:ext cx="15843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66"/>
                </a:solidFill>
                <a:latin typeface="Times New Roman" pitchFamily="18" charset="0"/>
              </a:rPr>
              <a:t>I think I’ll go to the party with Karen and Anna.</a:t>
            </a:r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7812088" y="3644900"/>
            <a:ext cx="1331912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000" b="1">
                <a:latin typeface="Times New Roman" pitchFamily="18" charset="0"/>
              </a:rPr>
              <a:t>If you go to the party, _________</a:t>
            </a:r>
          </a:p>
          <a:p>
            <a:pPr algn="l"/>
            <a:r>
              <a:rPr lang="en-US" altLang="zh-CN" sz="2000" b="1">
                <a:latin typeface="Times New Roman" pitchFamily="18" charset="0"/>
              </a:rPr>
              <a:t>_________</a:t>
            </a:r>
          </a:p>
          <a:p>
            <a:pPr algn="l"/>
            <a:r>
              <a:rPr lang="en-US" altLang="zh-CN" sz="2000" b="1">
                <a:latin typeface="Times New Roman" pitchFamily="18" charset="0"/>
              </a:rPr>
              <a:t>_________</a:t>
            </a:r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7740650" y="4527550"/>
            <a:ext cx="14033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66"/>
                </a:solidFill>
                <a:latin typeface="Times New Roman" pitchFamily="18" charset="0"/>
              </a:rPr>
              <a:t>you’ll have a great time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6" grpId="0"/>
      <p:bldP spid="81928" grpId="0" animBg="1"/>
      <p:bldP spid="81929" grpId="0" animBg="1"/>
      <p:bldP spid="81930" grpId="0"/>
      <p:bldP spid="81931" grpId="0"/>
      <p:bldP spid="819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5"/>
          <p:cNvSpPr txBox="1">
            <a:spLocks noChangeArrowheads="1"/>
          </p:cNvSpPr>
          <p:nvPr/>
        </p:nvSpPr>
        <p:spPr bwMode="auto">
          <a:xfrm>
            <a:off x="1835150" y="0"/>
            <a:ext cx="6948488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FF00FF"/>
                </a:solidFill>
              </a:rPr>
              <a:t>Match the statements with the pictures [a-d]. </a:t>
            </a:r>
          </a:p>
        </p:txBody>
      </p:sp>
      <p:sp>
        <p:nvSpPr>
          <p:cNvPr id="82947" name="Oval 2"/>
          <p:cNvSpPr>
            <a:spLocks noChangeArrowheads="1"/>
          </p:cNvSpPr>
          <p:nvPr/>
        </p:nvSpPr>
        <p:spPr bwMode="auto">
          <a:xfrm>
            <a:off x="755650" y="44450"/>
            <a:ext cx="898525" cy="990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4000" b="1">
                <a:latin typeface="Times New Roman" pitchFamily="18" charset="0"/>
              </a:rPr>
              <a:t>1a</a:t>
            </a:r>
          </a:p>
        </p:txBody>
      </p:sp>
      <p:sp>
        <p:nvSpPr>
          <p:cNvPr id="82948" name="Rectangle 3"/>
          <p:cNvSpPr>
            <a:spLocks noChangeArrowheads="1"/>
          </p:cNvSpPr>
          <p:nvPr/>
        </p:nvSpPr>
        <p:spPr bwMode="auto">
          <a:xfrm>
            <a:off x="395288" y="1412875"/>
            <a:ext cx="8604250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608138" indent="-1608138" algn="l"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1. ___ </a:t>
            </a:r>
            <a:r>
              <a:rPr lang="en-US" sz="3200" b="1">
                <a:latin typeface="Times New Roman" pitchFamily="18" charset="0"/>
              </a:rPr>
              <a:t>I think I’ll wear jeans to the party.</a:t>
            </a:r>
            <a:endParaRPr lang="en-US" sz="3600" b="1">
              <a:latin typeface="Times New Roman" pitchFamily="18" charset="0"/>
            </a:endParaRPr>
          </a:p>
          <a:p>
            <a:pPr marL="1608138" indent="-1608138" algn="l"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2.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sz="3600" b="1">
                <a:latin typeface="Times New Roman" pitchFamily="18" charset="0"/>
              </a:rPr>
              <a:t>___ </a:t>
            </a:r>
            <a:r>
              <a:rPr lang="en-US" sz="3200" b="1">
                <a:latin typeface="Times New Roman" pitchFamily="18" charset="0"/>
              </a:rPr>
              <a:t>I think I’ll stay at home. </a:t>
            </a:r>
            <a:endParaRPr lang="en-US" altLang="zh-CN" sz="3600" b="1">
              <a:latin typeface="Times New Roman" pitchFamily="18" charset="0"/>
            </a:endParaRPr>
          </a:p>
          <a:p>
            <a:pPr marL="1608138" indent="-1608138" algn="l"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3. ___ I think I’ll take the bus to the party</a:t>
            </a:r>
            <a:r>
              <a:rPr lang="en-US" altLang="zh-CN" sz="3600" b="1">
                <a:latin typeface="Times New Roman" pitchFamily="18" charset="0"/>
              </a:rPr>
              <a:t>.</a:t>
            </a:r>
          </a:p>
          <a:p>
            <a:pPr marL="1608138" indent="-1608138" algn="l"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4. ___ </a:t>
            </a:r>
            <a:r>
              <a:rPr lang="en-US" sz="3200" b="1">
                <a:latin typeface="Times New Roman" pitchFamily="18" charset="0"/>
              </a:rPr>
              <a:t>I think I’ll go </a:t>
            </a:r>
          </a:p>
          <a:p>
            <a:pPr marL="1608138" indent="-1608138" algn="l">
              <a:lnSpc>
                <a:spcPct val="130000"/>
              </a:lnSpc>
              <a:buFont typeface="Arial" pitchFamily="34" charset="0"/>
              <a:buNone/>
            </a:pPr>
            <a:r>
              <a:rPr lang="en-US" sz="3200" b="1">
                <a:latin typeface="Times New Roman" pitchFamily="18" charset="0"/>
              </a:rPr>
              <a:t>            to the party </a:t>
            </a:r>
          </a:p>
          <a:p>
            <a:pPr marL="1608138" indent="-1608138" algn="l">
              <a:lnSpc>
                <a:spcPct val="130000"/>
              </a:lnSpc>
              <a:buFont typeface="Arial" pitchFamily="34" charset="0"/>
              <a:buNone/>
            </a:pPr>
            <a:r>
              <a:rPr lang="en-US" sz="3200" b="1">
                <a:latin typeface="Times New Roman" pitchFamily="18" charset="0"/>
              </a:rPr>
              <a:t>            with Karen </a:t>
            </a:r>
          </a:p>
          <a:p>
            <a:pPr marL="1608138" indent="-1608138" algn="l">
              <a:lnSpc>
                <a:spcPct val="130000"/>
              </a:lnSpc>
              <a:buFont typeface="Arial" pitchFamily="34" charset="0"/>
              <a:buNone/>
            </a:pPr>
            <a:r>
              <a:rPr lang="en-US" sz="3200" b="1">
                <a:latin typeface="Times New Roman" pitchFamily="18" charset="0"/>
              </a:rPr>
              <a:t>            and Anna. </a:t>
            </a:r>
            <a:endParaRPr lang="en-US" altLang="zh-CN" sz="3600" b="1">
              <a:latin typeface="Times New Roman" pitchFamily="18" charset="0"/>
            </a:endParaRPr>
          </a:p>
        </p:txBody>
      </p:sp>
      <p:sp>
        <p:nvSpPr>
          <p:cNvPr id="82949" name="Oval 8"/>
          <p:cNvSpPr>
            <a:spLocks noChangeArrowheads="1"/>
          </p:cNvSpPr>
          <p:nvPr/>
        </p:nvSpPr>
        <p:spPr bwMode="auto">
          <a:xfrm>
            <a:off x="971550" y="3644900"/>
            <a:ext cx="647700" cy="5762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</a:rPr>
              <a:t>a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82950" name="Oval 9"/>
          <p:cNvSpPr>
            <a:spLocks noChangeArrowheads="1"/>
          </p:cNvSpPr>
          <p:nvPr/>
        </p:nvSpPr>
        <p:spPr bwMode="auto">
          <a:xfrm>
            <a:off x="971550" y="1484313"/>
            <a:ext cx="649288" cy="57626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</a:rPr>
              <a:t>c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82951" name="Oval 11"/>
          <p:cNvSpPr>
            <a:spLocks noChangeArrowheads="1"/>
          </p:cNvSpPr>
          <p:nvPr/>
        </p:nvSpPr>
        <p:spPr bwMode="auto">
          <a:xfrm>
            <a:off x="900113" y="2924175"/>
            <a:ext cx="647700" cy="5762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</a:rPr>
              <a:t>b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82952" name="Oval 12"/>
          <p:cNvSpPr>
            <a:spLocks noChangeArrowheads="1"/>
          </p:cNvSpPr>
          <p:nvPr/>
        </p:nvSpPr>
        <p:spPr bwMode="auto">
          <a:xfrm>
            <a:off x="971550" y="2205038"/>
            <a:ext cx="617538" cy="57626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</a:rPr>
              <a:t>d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pic>
        <p:nvPicPr>
          <p:cNvPr id="82953" name="Picture 9" descr="CIMG5563"/>
          <p:cNvPicPr>
            <a:picLocks noChangeAspect="1" noChangeArrowheads="1"/>
          </p:cNvPicPr>
          <p:nvPr/>
        </p:nvPicPr>
        <p:blipFill>
          <a:blip r:embed="rId2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3535363"/>
            <a:ext cx="4824412" cy="320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utoUpdateAnimBg="0"/>
      <p:bldP spid="82947" grpId="0"/>
      <p:bldP spid="82948" grpId="0" autoUpdateAnimBg="0"/>
      <p:bldP spid="82949" grpId="0"/>
      <p:bldP spid="82950" grpId="0"/>
      <p:bldP spid="82951" grpId="0"/>
      <p:bldP spid="829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Group 2"/>
          <p:cNvGraphicFramePr>
            <a:graphicFrameLocks noGrp="1"/>
          </p:cNvGraphicFramePr>
          <p:nvPr/>
        </p:nvGraphicFramePr>
        <p:xfrm>
          <a:off x="395288" y="1268413"/>
          <a:ext cx="8353425" cy="5326062"/>
        </p:xfrm>
        <a:graphic>
          <a:graphicData uri="http://schemas.openxmlformats.org/drawingml/2006/table">
            <a:tbl>
              <a:tblPr/>
              <a:tblGrid>
                <a:gridCol w="3889375"/>
                <a:gridCol w="4464050"/>
              </a:tblGrid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Comic Sans MS" pitchFamily="66" charset="0"/>
                          <a:ea typeface="华文中宋" pitchFamily="2" charset="-122"/>
                        </a:rPr>
                        <a:t>statements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Comic Sans MS" pitchFamily="66" charset="0"/>
                          <a:ea typeface="华文中宋" pitchFamily="2" charset="-122"/>
                        </a:rPr>
                        <a:t>Responses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 __ I think I’ll wear jeans to the party.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If you do, the teachers won’t __________.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 __ I think I’ll stay at home.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If you do, you’ll _______.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 __ I think I’ll take the bus to the party.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If you do, you’ll _______.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 __ I think I’ll go to the party with Karen and Anna.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If you do, you’ll ______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3990" name="Rectangle 22"/>
          <p:cNvSpPr>
            <a:spLocks noChangeArrowheads="1"/>
          </p:cNvSpPr>
          <p:nvPr/>
        </p:nvSpPr>
        <p:spPr bwMode="auto">
          <a:xfrm>
            <a:off x="820738" y="1773238"/>
            <a:ext cx="43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3991" name="Rectangle 23"/>
          <p:cNvSpPr>
            <a:spLocks noChangeArrowheads="1"/>
          </p:cNvSpPr>
          <p:nvPr/>
        </p:nvSpPr>
        <p:spPr bwMode="auto">
          <a:xfrm>
            <a:off x="827088" y="2787650"/>
            <a:ext cx="46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83992" name="Rectangle 24"/>
          <p:cNvSpPr>
            <a:spLocks noChangeArrowheads="1"/>
          </p:cNvSpPr>
          <p:nvPr/>
        </p:nvSpPr>
        <p:spPr bwMode="auto">
          <a:xfrm>
            <a:off x="827088" y="3860800"/>
            <a:ext cx="46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83993" name="Rectangle 25"/>
          <p:cNvSpPr>
            <a:spLocks noChangeArrowheads="1"/>
          </p:cNvSpPr>
          <p:nvPr/>
        </p:nvSpPr>
        <p:spPr bwMode="auto">
          <a:xfrm>
            <a:off x="827088" y="4948238"/>
            <a:ext cx="43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83994" name="Rectangle 26"/>
          <p:cNvSpPr>
            <a:spLocks noChangeArrowheads="1"/>
          </p:cNvSpPr>
          <p:nvPr/>
        </p:nvSpPr>
        <p:spPr bwMode="auto">
          <a:xfrm>
            <a:off x="5364163" y="2205038"/>
            <a:ext cx="17859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let you in</a:t>
            </a:r>
          </a:p>
        </p:txBody>
      </p:sp>
      <p:sp>
        <p:nvSpPr>
          <p:cNvPr id="83995" name="Rectangle 27"/>
          <p:cNvSpPr>
            <a:spLocks noChangeArrowheads="1"/>
          </p:cNvSpPr>
          <p:nvPr/>
        </p:nvSpPr>
        <p:spPr bwMode="auto">
          <a:xfrm>
            <a:off x="6769100" y="2849563"/>
            <a:ext cx="16192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be sorry</a:t>
            </a:r>
          </a:p>
        </p:txBody>
      </p:sp>
      <p:sp>
        <p:nvSpPr>
          <p:cNvPr id="83996" name="Rectangle 28"/>
          <p:cNvSpPr>
            <a:spLocks noChangeArrowheads="1"/>
          </p:cNvSpPr>
          <p:nvPr/>
        </p:nvSpPr>
        <p:spPr bwMode="auto">
          <a:xfrm>
            <a:off x="6818313" y="3929063"/>
            <a:ext cx="17859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be late</a:t>
            </a:r>
          </a:p>
        </p:txBody>
      </p:sp>
      <p:sp>
        <p:nvSpPr>
          <p:cNvPr id="83997" name="Rectangle 29"/>
          <p:cNvSpPr>
            <a:spLocks noChangeArrowheads="1"/>
          </p:cNvSpPr>
          <p:nvPr/>
        </p:nvSpPr>
        <p:spPr bwMode="auto">
          <a:xfrm>
            <a:off x="4356100" y="5076825"/>
            <a:ext cx="4176713" cy="87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                        have a great time</a:t>
            </a:r>
          </a:p>
        </p:txBody>
      </p:sp>
      <p:sp>
        <p:nvSpPr>
          <p:cNvPr id="176130" name="Text Box 2" descr="110"/>
          <p:cNvSpPr txBox="1">
            <a:spLocks noChangeArrowheads="1"/>
          </p:cNvSpPr>
          <p:nvPr/>
        </p:nvSpPr>
        <p:spPr bwMode="auto">
          <a:xfrm>
            <a:off x="969963" y="620713"/>
            <a:ext cx="8064500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85000"/>
              </a:lnSpc>
            </a:pPr>
            <a:r>
              <a:rPr lang="en-US" altLang="zh-CN" sz="3600" b="1">
                <a:solidFill>
                  <a:srgbClr val="3333CC"/>
                </a:solidFill>
                <a:latin typeface="Arial Narrow" pitchFamily="34" charset="0"/>
              </a:rPr>
              <a:t>Listen and complete the responses.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3999" name="Oval 31"/>
          <p:cNvSpPr>
            <a:spLocks noChangeArrowheads="1"/>
          </p:cNvSpPr>
          <p:nvPr/>
        </p:nvSpPr>
        <p:spPr bwMode="auto">
          <a:xfrm>
            <a:off x="250825" y="549275"/>
            <a:ext cx="647700" cy="57626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3300" b="1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94" grpId="0"/>
      <p:bldP spid="83995" grpId="0"/>
      <p:bldP spid="83996" grpId="0"/>
      <p:bldP spid="83997" grpId="0"/>
      <p:bldP spid="839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323850" y="1201738"/>
            <a:ext cx="8459788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CCFF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3600" b="1">
                <a:solidFill>
                  <a:srgbClr val="FF6600"/>
                </a:solidFill>
                <a:latin typeface="Times New Roman" pitchFamily="18" charset="0"/>
              </a:rPr>
              <a:t>A:</a:t>
            </a:r>
            <a:r>
              <a:rPr kumimoji="1" lang="en-US" altLang="zh-CN" sz="3600" b="1">
                <a:latin typeface="Times New Roman" pitchFamily="18" charset="0"/>
              </a:rPr>
              <a:t> I think I_____ wear jeans to the party.</a:t>
            </a:r>
          </a:p>
          <a:p>
            <a:r>
              <a:rPr kumimoji="1" lang="en-US" altLang="zh-CN" sz="3600" b="1">
                <a:solidFill>
                  <a:srgbClr val="3366FF"/>
                </a:solidFill>
                <a:latin typeface="Times New Roman" pitchFamily="18" charset="0"/>
              </a:rPr>
              <a:t>B:</a:t>
            </a:r>
            <a:r>
              <a:rPr kumimoji="1" lang="en-US" altLang="zh-CN" sz="3600" b="1">
                <a:latin typeface="Times New Roman" pitchFamily="18" charset="0"/>
              </a:rPr>
              <a:t> ________, the teachers _____ let you in.</a:t>
            </a:r>
          </a:p>
          <a:p>
            <a:r>
              <a:rPr kumimoji="1" lang="en-US" altLang="zh-CN" sz="3600" b="1">
                <a:solidFill>
                  <a:srgbClr val="FF6600"/>
                </a:solidFill>
                <a:latin typeface="Times New Roman" pitchFamily="18" charset="0"/>
              </a:rPr>
              <a:t>A:</a:t>
            </a:r>
            <a:r>
              <a:rPr kumimoji="1" lang="en-US" altLang="zh-CN" sz="3600" b="1">
                <a:latin typeface="Times New Roman" pitchFamily="18" charset="0"/>
              </a:rPr>
              <a:t> I think  _______ at home.</a:t>
            </a:r>
          </a:p>
          <a:p>
            <a:r>
              <a:rPr kumimoji="1" lang="en-US" altLang="zh-CN" sz="3600" b="1">
                <a:solidFill>
                  <a:srgbClr val="3366FF"/>
                </a:solidFill>
                <a:latin typeface="Times New Roman" pitchFamily="18" charset="0"/>
              </a:rPr>
              <a:t>B:</a:t>
            </a:r>
            <a:r>
              <a:rPr kumimoji="1" lang="en-US" altLang="zh-CN" sz="3600" b="1">
                <a:latin typeface="Times New Roman" pitchFamily="18" charset="0"/>
              </a:rPr>
              <a:t> ________, you ______ sorry. </a:t>
            </a:r>
          </a:p>
          <a:p>
            <a:r>
              <a:rPr kumimoji="1" lang="en-US" altLang="zh-CN" sz="3600" b="1">
                <a:solidFill>
                  <a:srgbClr val="FF6600"/>
                </a:solidFill>
                <a:latin typeface="Times New Roman" pitchFamily="18" charset="0"/>
              </a:rPr>
              <a:t>A:</a:t>
            </a:r>
            <a:r>
              <a:rPr kumimoji="1" lang="en-US" altLang="zh-CN" sz="3600" b="1">
                <a:latin typeface="Times New Roman" pitchFamily="18" charset="0"/>
              </a:rPr>
              <a:t> I think I’ll take the bus to the party.</a:t>
            </a:r>
          </a:p>
          <a:p>
            <a:r>
              <a:rPr kumimoji="1" lang="en-US" altLang="zh-CN" sz="3600" b="1">
                <a:solidFill>
                  <a:srgbClr val="3366FF"/>
                </a:solidFill>
                <a:latin typeface="Times New Roman" pitchFamily="18" charset="0"/>
              </a:rPr>
              <a:t>B:</a:t>
            </a:r>
            <a:r>
              <a:rPr kumimoji="1" lang="en-US" altLang="zh-CN" sz="3600" b="1">
                <a:latin typeface="Times New Roman" pitchFamily="18" charset="0"/>
              </a:rPr>
              <a:t> ________, you ______ late.</a:t>
            </a:r>
            <a:endParaRPr kumimoji="1" lang="en-US" altLang="zh-CN" sz="3600" b="1" u="sng">
              <a:latin typeface="Times New Roman" pitchFamily="18" charset="0"/>
            </a:endParaRPr>
          </a:p>
          <a:p>
            <a:r>
              <a:rPr kumimoji="1" lang="en-US" altLang="zh-CN" sz="3600" b="1">
                <a:solidFill>
                  <a:srgbClr val="FF6600"/>
                </a:solidFill>
                <a:latin typeface="Times New Roman" pitchFamily="18" charset="0"/>
              </a:rPr>
              <a:t>A:</a:t>
            </a:r>
            <a:r>
              <a:rPr kumimoji="1" lang="en-US" altLang="zh-CN" sz="3600" b="1">
                <a:latin typeface="Times New Roman" pitchFamily="18" charset="0"/>
              </a:rPr>
              <a:t> I think I’ll go to the party _____ Karen </a:t>
            </a:r>
          </a:p>
          <a:p>
            <a:r>
              <a:rPr kumimoji="1" lang="en-US" altLang="zh-CN" sz="3600" b="1">
                <a:latin typeface="Times New Roman" pitchFamily="18" charset="0"/>
              </a:rPr>
              <a:t>     and Ann.</a:t>
            </a:r>
          </a:p>
          <a:p>
            <a:r>
              <a:rPr kumimoji="1" lang="en-US" altLang="zh-CN" sz="3600" b="1">
                <a:solidFill>
                  <a:srgbClr val="3366FF"/>
                </a:solidFill>
                <a:latin typeface="Times New Roman" pitchFamily="18" charset="0"/>
              </a:rPr>
              <a:t>B: </a:t>
            </a:r>
            <a:r>
              <a:rPr kumimoji="1" lang="en-US" altLang="zh-CN" sz="3600" b="1">
                <a:latin typeface="Times New Roman" pitchFamily="18" charset="0"/>
              </a:rPr>
              <a:t>_________, you _______ a great time.</a:t>
            </a:r>
          </a:p>
        </p:txBody>
      </p:sp>
      <p:sp>
        <p:nvSpPr>
          <p:cNvPr id="176130" name="Text Box 2" descr="110"/>
          <p:cNvSpPr txBox="1">
            <a:spLocks noChangeArrowheads="1"/>
          </p:cNvSpPr>
          <p:nvPr/>
        </p:nvSpPr>
        <p:spPr bwMode="auto">
          <a:xfrm>
            <a:off x="250825" y="549275"/>
            <a:ext cx="7488238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85000"/>
              </a:lnSpc>
            </a:pPr>
            <a:r>
              <a:rPr lang="en-US" altLang="zh-CN" sz="3600" b="1">
                <a:solidFill>
                  <a:srgbClr val="3333CC"/>
                </a:solidFill>
                <a:latin typeface="Arial Narrow" pitchFamily="34" charset="0"/>
              </a:rPr>
              <a:t>Listen again and fill in the blanks.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2813050" y="1196975"/>
            <a:ext cx="869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will</a:t>
            </a: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5430838" y="1773238"/>
            <a:ext cx="1250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won’t</a:t>
            </a: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2555875" y="2276475"/>
            <a:ext cx="1619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I’ll stay</a:t>
            </a:r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638550" y="2859088"/>
            <a:ext cx="1530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will be</a:t>
            </a:r>
          </a:p>
        </p:txBody>
      </p:sp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6156325" y="4508500"/>
            <a:ext cx="1111250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95000"/>
              </a:lnSpc>
            </a:pPr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with </a:t>
            </a: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979488" y="5524500"/>
            <a:ext cx="1885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If you do</a:t>
            </a: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971550" y="1773238"/>
            <a:ext cx="1885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If you do</a:t>
            </a:r>
          </a:p>
        </p:txBody>
      </p:sp>
      <p:sp>
        <p:nvSpPr>
          <p:cNvPr id="85004" name="Rectangle 12"/>
          <p:cNvSpPr>
            <a:spLocks noChangeArrowheads="1"/>
          </p:cNvSpPr>
          <p:nvPr/>
        </p:nvSpPr>
        <p:spPr bwMode="auto">
          <a:xfrm>
            <a:off x="906463" y="2781300"/>
            <a:ext cx="1885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If you do</a:t>
            </a: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971550" y="3933825"/>
            <a:ext cx="1885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If you do</a:t>
            </a:r>
          </a:p>
        </p:txBody>
      </p:sp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3995738" y="5589588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will have</a:t>
            </a:r>
          </a:p>
        </p:txBody>
      </p: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3825875" y="3933825"/>
            <a:ext cx="1416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will be</a:t>
            </a:r>
          </a:p>
        </p:txBody>
      </p:sp>
    </p:spTree>
  </p:cSld>
  <p:clrMapOvr>
    <a:masterClrMapping/>
  </p:clrMapOvr>
  <p:transition advTm="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5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7" grpId="0"/>
      <p:bldP spid="84998" grpId="0"/>
      <p:bldP spid="84999" grpId="0"/>
      <p:bldP spid="85000" grpId="0"/>
      <p:bldP spid="85001" grpId="0"/>
      <p:bldP spid="85003" grpId="0"/>
      <p:bldP spid="85004" grpId="0"/>
      <p:bldP spid="85005" grpId="0"/>
      <p:bldP spid="85006" grpId="0"/>
      <p:bldP spid="850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th (8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652963"/>
            <a:ext cx="1673225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19" name="Picture 3" descr="th (9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4508500"/>
            <a:ext cx="1600200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20" name="AutoShape 4"/>
          <p:cNvSpPr>
            <a:spLocks noChangeArrowheads="1"/>
          </p:cNvSpPr>
          <p:nvPr/>
        </p:nvSpPr>
        <p:spPr bwMode="auto">
          <a:xfrm>
            <a:off x="0" y="1700213"/>
            <a:ext cx="4859338" cy="2736850"/>
          </a:xfrm>
          <a:prstGeom prst="wedgeRoundRectCallout">
            <a:avLst>
              <a:gd name="adj1" fmla="val 18343"/>
              <a:gd name="adj2" fmla="val 62528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sz="3600" b="1">
              <a:latin typeface="Times New Roman" pitchFamily="18" charset="0"/>
            </a:endParaRPr>
          </a:p>
        </p:txBody>
      </p:sp>
      <p:sp>
        <p:nvSpPr>
          <p:cNvPr id="86021" name="AutoShape 5"/>
          <p:cNvSpPr>
            <a:spLocks noChangeArrowheads="1"/>
          </p:cNvSpPr>
          <p:nvPr/>
        </p:nvSpPr>
        <p:spPr bwMode="auto">
          <a:xfrm>
            <a:off x="5003800" y="1700213"/>
            <a:ext cx="3889375" cy="2592387"/>
          </a:xfrm>
          <a:prstGeom prst="wedgeRoundRectCallout">
            <a:avLst>
              <a:gd name="adj1" fmla="val -20162"/>
              <a:gd name="adj2" fmla="val 62125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sz="3600" b="1">
              <a:latin typeface="Times New Roman" pitchFamily="18" charset="0"/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179388" y="1557338"/>
            <a:ext cx="45370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Are you going to the party tomorrow night?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5148263" y="1916113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Yes, I am.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323850" y="2708275"/>
            <a:ext cx="4464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Who will you go with?</a:t>
            </a:r>
          </a:p>
        </p:txBody>
      </p:sp>
      <p:sp>
        <p:nvSpPr>
          <p:cNvPr id="86025" name="Text Box 9"/>
          <p:cNvSpPr txBox="1">
            <a:spLocks noChangeArrowheads="1"/>
          </p:cNvSpPr>
          <p:nvPr/>
        </p:nvSpPr>
        <p:spPr bwMode="auto">
          <a:xfrm>
            <a:off x="5003800" y="2492375"/>
            <a:ext cx="396081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I think I’ll</a:t>
            </a:r>
            <a:r>
              <a:rPr lang="en-US" altLang="zh-CN" sz="3600" b="1">
                <a:latin typeface="Times New Roman" pitchFamily="18" charset="0"/>
              </a:rPr>
              <a:t> go with Karen and Anna.</a:t>
            </a:r>
          </a:p>
        </p:txBody>
      </p:sp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179388" y="3429000"/>
            <a:ext cx="46085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If </a:t>
            </a:r>
            <a:r>
              <a:rPr lang="en-US" altLang="zh-CN" sz="3600" b="1">
                <a:latin typeface="Times New Roman" pitchFamily="18" charset="0"/>
              </a:rPr>
              <a:t>you</a:t>
            </a: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 do, </a:t>
            </a:r>
            <a:r>
              <a:rPr lang="en-US" altLang="zh-CN" sz="3600" b="1">
                <a:latin typeface="Times New Roman" pitchFamily="18" charset="0"/>
              </a:rPr>
              <a:t>you</a:t>
            </a: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’ll</a:t>
            </a:r>
            <a:r>
              <a:rPr lang="en-US" altLang="zh-CN" sz="3600" b="1">
                <a:latin typeface="Times New Roman" pitchFamily="18" charset="0"/>
              </a:rPr>
              <a:t> have a great time.</a:t>
            </a:r>
          </a:p>
        </p:txBody>
      </p:sp>
      <p:sp>
        <p:nvSpPr>
          <p:cNvPr id="86027" name="Oval 11"/>
          <p:cNvSpPr>
            <a:spLocks noChangeArrowheads="1"/>
          </p:cNvSpPr>
          <p:nvPr/>
        </p:nvSpPr>
        <p:spPr bwMode="auto">
          <a:xfrm>
            <a:off x="250825" y="620713"/>
            <a:ext cx="609600" cy="6096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3200" b="1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1c</a:t>
            </a:r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>
            <a:off x="1116013" y="692150"/>
            <a:ext cx="7632700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altLang="zh-CN" sz="3600" b="1">
                <a:solidFill>
                  <a:srgbClr val="3333CC"/>
                </a:solidFill>
                <a:latin typeface="Arial Narrow" pitchFamily="34" charset="0"/>
              </a:rPr>
              <a:t>Look at the pictures above and make conversations.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/>
      <p:bldP spid="86022" grpId="0"/>
      <p:bldP spid="86023" grpId="0"/>
      <p:bldP spid="86024" grpId="0"/>
      <p:bldP spid="86025" grpId="0"/>
      <p:bldP spid="860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圆角矩形标注 10"/>
          <p:cNvSpPr>
            <a:spLocks noChangeArrowheads="1"/>
          </p:cNvSpPr>
          <p:nvPr/>
        </p:nvSpPr>
        <p:spPr bwMode="auto">
          <a:xfrm>
            <a:off x="865188" y="2278063"/>
            <a:ext cx="7091362" cy="1295400"/>
          </a:xfrm>
          <a:prstGeom prst="wedgeRoundRectCallout">
            <a:avLst>
              <a:gd name="adj1" fmla="val -18144"/>
              <a:gd name="adj2" fmla="val 98282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89A4A7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11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Are you going to the party tomorrow night?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43" name="圆角矩形标注 11"/>
          <p:cNvSpPr>
            <a:spLocks noChangeArrowheads="1"/>
          </p:cNvSpPr>
          <p:nvPr/>
        </p:nvSpPr>
        <p:spPr bwMode="auto">
          <a:xfrm>
            <a:off x="4211638" y="5014913"/>
            <a:ext cx="2232025" cy="935037"/>
          </a:xfrm>
          <a:prstGeom prst="wedgeRoundRectCallout">
            <a:avLst>
              <a:gd name="adj1" fmla="val 53343"/>
              <a:gd name="adj2" fmla="val 9770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89A4A7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Yes, I am.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44" name="WordArt 4"/>
          <p:cNvSpPr>
            <a:spLocks noChangeArrowheads="1" noChangeShapeType="1" noTextEdit="1"/>
          </p:cNvSpPr>
          <p:nvPr/>
        </p:nvSpPr>
        <p:spPr bwMode="auto">
          <a:xfrm>
            <a:off x="2843213" y="188913"/>
            <a:ext cx="3384550" cy="620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000" b="1" kern="10">
                <a:ln w="19050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Pairwork</a:t>
            </a:r>
            <a:endParaRPr lang="zh-CN" altLang="en-US" sz="4000" b="1" kern="10">
              <a:ln w="19050">
                <a:solidFill>
                  <a:srgbClr val="3399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  <p:sp>
        <p:nvSpPr>
          <p:cNvPr id="87045" name="Oval 2"/>
          <p:cNvSpPr>
            <a:spLocks noChangeArrowheads="1"/>
          </p:cNvSpPr>
          <p:nvPr/>
        </p:nvSpPr>
        <p:spPr bwMode="auto">
          <a:xfrm>
            <a:off x="468313" y="946150"/>
            <a:ext cx="898525" cy="990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4000" b="1">
                <a:latin typeface="Times New Roman" pitchFamily="18" charset="0"/>
              </a:rPr>
              <a:t>1c</a:t>
            </a:r>
          </a:p>
        </p:txBody>
      </p:sp>
      <p:sp>
        <p:nvSpPr>
          <p:cNvPr id="87046" name="Text Box 5"/>
          <p:cNvSpPr txBox="1">
            <a:spLocks noChangeArrowheads="1"/>
          </p:cNvSpPr>
          <p:nvPr/>
        </p:nvSpPr>
        <p:spPr bwMode="auto">
          <a:xfrm>
            <a:off x="1476375" y="836613"/>
            <a:ext cx="7272338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sz="3400" b="1">
                <a:solidFill>
                  <a:srgbClr val="FF00FF"/>
                </a:solidFill>
              </a:rPr>
              <a:t>Look at the pictures and make conversations. </a:t>
            </a:r>
          </a:p>
        </p:txBody>
      </p:sp>
      <p:pic>
        <p:nvPicPr>
          <p:cNvPr id="87047" name="Picture 7" descr="对话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184650"/>
            <a:ext cx="1538288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8" name="Picture 8" descr="对话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005263"/>
            <a:ext cx="1776413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/>
      <p:bldP spid="87044" grpId="0" animBg="1"/>
      <p:bldP spid="8704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圆角矩形标注 7"/>
          <p:cNvSpPr>
            <a:spLocks noChangeArrowheads="1"/>
          </p:cNvSpPr>
          <p:nvPr/>
        </p:nvSpPr>
        <p:spPr bwMode="auto">
          <a:xfrm>
            <a:off x="468313" y="333375"/>
            <a:ext cx="3132137" cy="1223963"/>
          </a:xfrm>
          <a:prstGeom prst="wedgeRoundRectCallout">
            <a:avLst>
              <a:gd name="adj1" fmla="val 44375"/>
              <a:gd name="adj2" fmla="val 12444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89A4A7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11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Who will you go with?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7" name="圆角矩形标注 8"/>
          <p:cNvSpPr>
            <a:spLocks noChangeArrowheads="1"/>
          </p:cNvSpPr>
          <p:nvPr/>
        </p:nvSpPr>
        <p:spPr bwMode="auto">
          <a:xfrm>
            <a:off x="395288" y="4941888"/>
            <a:ext cx="3995737" cy="1395412"/>
          </a:xfrm>
          <a:prstGeom prst="wedgeRoundRectCallout">
            <a:avLst>
              <a:gd name="adj1" fmla="val 40782"/>
              <a:gd name="adj2" fmla="val -12303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89A4A7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11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If you do, you’ll have a great time. 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8" name="圆角矩形标注 9"/>
          <p:cNvSpPr>
            <a:spLocks noChangeArrowheads="1"/>
          </p:cNvSpPr>
          <p:nvPr/>
        </p:nvSpPr>
        <p:spPr bwMode="auto">
          <a:xfrm>
            <a:off x="5292725" y="4221163"/>
            <a:ext cx="3529013" cy="1800225"/>
          </a:xfrm>
          <a:prstGeom prst="wedgeRoundRectCallout">
            <a:avLst>
              <a:gd name="adj1" fmla="val -10097"/>
              <a:gd name="adj2" fmla="val -120546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89A4A7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lnSpc>
                <a:spcPct val="11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I think I’ll go with Karen and Anna. 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9" name="Picture 5" descr="对话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981075"/>
            <a:ext cx="1966913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0" name="Picture 6" descr="对话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196975"/>
            <a:ext cx="1746250" cy="303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/>
      <p:bldP spid="880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u=3458122364,311756706&amp;fm=23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868863"/>
            <a:ext cx="180022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1" name="Oval 3"/>
          <p:cNvSpPr>
            <a:spLocks noChangeArrowheads="1"/>
          </p:cNvSpPr>
          <p:nvPr/>
        </p:nvSpPr>
        <p:spPr bwMode="auto">
          <a:xfrm>
            <a:off x="0" y="260350"/>
            <a:ext cx="860425" cy="96996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3200" b="1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1c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1116013" y="260350"/>
            <a:ext cx="7632700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altLang="zh-CN" sz="3600" b="1">
                <a:solidFill>
                  <a:srgbClr val="3333CC"/>
                </a:solidFill>
                <a:latin typeface="Arial Narrow" pitchFamily="34" charset="0"/>
              </a:rPr>
              <a:t>Look at the pictures above and make conversations.</a:t>
            </a:r>
          </a:p>
        </p:txBody>
      </p:sp>
      <p:sp>
        <p:nvSpPr>
          <p:cNvPr id="89093" name="AutoShape 5"/>
          <p:cNvSpPr>
            <a:spLocks noChangeArrowheads="1"/>
          </p:cNvSpPr>
          <p:nvPr/>
        </p:nvSpPr>
        <p:spPr bwMode="auto">
          <a:xfrm>
            <a:off x="755650" y="1989138"/>
            <a:ext cx="3455988" cy="2447925"/>
          </a:xfrm>
          <a:prstGeom prst="wedgeRoundRectCallout">
            <a:avLst>
              <a:gd name="adj1" fmla="val 24231"/>
              <a:gd name="adj2" fmla="val 64009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sz="3600" b="1">
              <a:latin typeface="Times New Roman" pitchFamily="18" charset="0"/>
            </a:endParaRP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4859338" y="1989138"/>
            <a:ext cx="3529012" cy="2303462"/>
          </a:xfrm>
          <a:prstGeom prst="wedgeRoundRectCallout">
            <a:avLst>
              <a:gd name="adj1" fmla="val -12213"/>
              <a:gd name="adj2" fmla="val 69917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sz="3600" b="1">
              <a:latin typeface="Times New Roman" pitchFamily="18" charset="0"/>
            </a:endParaRPr>
          </a:p>
        </p:txBody>
      </p:sp>
      <p:pic>
        <p:nvPicPr>
          <p:cNvPr id="89095" name="Picture 7" descr="复件 (3) images (14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5013325"/>
            <a:ext cx="230505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0" y="4076700"/>
            <a:ext cx="4643438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3600" b="1">
                <a:latin typeface="Times New Roman" pitchFamily="18" charset="0"/>
              </a:rPr>
              <a:t>Oh,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if</a:t>
            </a:r>
            <a:r>
              <a:rPr lang="en-US" altLang="zh-CN" sz="3600" b="1">
                <a:latin typeface="Times New Roman" pitchFamily="18" charset="0"/>
              </a:rPr>
              <a:t> you </a:t>
            </a:r>
            <a:r>
              <a:rPr lang="en-US" altLang="zh-CN" sz="3600" b="1">
                <a:solidFill>
                  <a:srgbClr val="6600FF"/>
                </a:solidFill>
                <a:latin typeface="Times New Roman" pitchFamily="18" charset="0"/>
              </a:rPr>
              <a:t>do</a:t>
            </a:r>
            <a:r>
              <a:rPr lang="en-US" altLang="zh-CN" sz="3600" b="1">
                <a:latin typeface="Times New Roman" pitchFamily="18" charset="0"/>
              </a:rPr>
              <a:t>, you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’ll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6600FF"/>
                </a:solidFill>
                <a:latin typeface="Times New Roman" pitchFamily="18" charset="0"/>
              </a:rPr>
              <a:t>be</a:t>
            </a:r>
            <a:r>
              <a:rPr lang="en-US" altLang="zh-CN" sz="3600" b="1">
                <a:latin typeface="Times New Roman" pitchFamily="18" charset="0"/>
              </a:rPr>
              <a:t> late.</a:t>
            </a:r>
          </a:p>
        </p:txBody>
      </p:sp>
      <p:sp>
        <p:nvSpPr>
          <p:cNvPr id="89097" name="Rectangle 9"/>
          <p:cNvSpPr>
            <a:spLocks noChangeArrowheads="1"/>
          </p:cNvSpPr>
          <p:nvPr/>
        </p:nvSpPr>
        <p:spPr bwMode="auto">
          <a:xfrm>
            <a:off x="4643438" y="2636838"/>
            <a:ext cx="4500562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3600" b="1">
                <a:latin typeface="Times New Roman" pitchFamily="18" charset="0"/>
              </a:rPr>
              <a:t>No, </a:t>
            </a: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I think I will</a:t>
            </a:r>
            <a:r>
              <a:rPr lang="en-US" altLang="zh-CN" sz="3600" b="1">
                <a:latin typeface="Times New Roman" pitchFamily="18" charset="0"/>
              </a:rPr>
              <a:t> take a bus to the party.</a:t>
            </a:r>
          </a:p>
        </p:txBody>
      </p:sp>
      <p:sp>
        <p:nvSpPr>
          <p:cNvPr id="89098" name="Rectangle 10"/>
          <p:cNvSpPr>
            <a:spLocks noChangeArrowheads="1"/>
          </p:cNvSpPr>
          <p:nvPr/>
        </p:nvSpPr>
        <p:spPr bwMode="auto">
          <a:xfrm>
            <a:off x="0" y="3141663"/>
            <a:ext cx="464343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latin typeface="Times New Roman" pitchFamily="18" charset="0"/>
              </a:rPr>
              <a:t>Will you take a taxi to the party?</a:t>
            </a:r>
          </a:p>
        </p:txBody>
      </p:sp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179388" y="1484313"/>
            <a:ext cx="4392612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Are you going to the party tomorrow night?</a:t>
            </a:r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5076825" y="1773238"/>
            <a:ext cx="3743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Yes, I am.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  <p:bldP spid="89094" grpId="0"/>
      <p:bldP spid="89096" grpId="0"/>
      <p:bldP spid="89097" grpId="0"/>
      <p:bldP spid="89098" grpId="0"/>
      <p:bldP spid="89100" grpId="0"/>
      <p:bldP spid="8910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AutoShape 2"/>
          <p:cNvSpPr>
            <a:spLocks noChangeArrowheads="1"/>
          </p:cNvSpPr>
          <p:nvPr/>
        </p:nvSpPr>
        <p:spPr bwMode="auto">
          <a:xfrm>
            <a:off x="0" y="1700213"/>
            <a:ext cx="4284663" cy="3168650"/>
          </a:xfrm>
          <a:prstGeom prst="wedgeRoundRectCallout">
            <a:avLst>
              <a:gd name="adj1" fmla="val 42773"/>
              <a:gd name="adj2" fmla="val 49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sz="3600" b="1">
              <a:latin typeface="Times New Roman" pitchFamily="18" charset="0"/>
            </a:endParaRPr>
          </a:p>
        </p:txBody>
      </p:sp>
      <p:sp>
        <p:nvSpPr>
          <p:cNvPr id="90115" name="AutoShape 3"/>
          <p:cNvSpPr>
            <a:spLocks noChangeArrowheads="1"/>
          </p:cNvSpPr>
          <p:nvPr/>
        </p:nvSpPr>
        <p:spPr bwMode="auto">
          <a:xfrm>
            <a:off x="5076825" y="1844675"/>
            <a:ext cx="4067175" cy="2447925"/>
          </a:xfrm>
          <a:prstGeom prst="wedgeRoundRectCallout">
            <a:avLst>
              <a:gd name="adj1" fmla="val -50389"/>
              <a:gd name="adj2" fmla="val 71208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sz="3600" b="1">
              <a:latin typeface="Times New Roman" pitchFamily="18" charset="0"/>
            </a:endParaRPr>
          </a:p>
        </p:txBody>
      </p:sp>
      <p:sp>
        <p:nvSpPr>
          <p:cNvPr id="90116" name="Oval 4"/>
          <p:cNvSpPr>
            <a:spLocks noChangeArrowheads="1"/>
          </p:cNvSpPr>
          <p:nvPr/>
        </p:nvSpPr>
        <p:spPr bwMode="auto">
          <a:xfrm>
            <a:off x="250825" y="620713"/>
            <a:ext cx="609600" cy="6096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3200" b="1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1c</a:t>
            </a: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1116013" y="692150"/>
            <a:ext cx="7632700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altLang="zh-CN" sz="3600" b="1">
                <a:solidFill>
                  <a:srgbClr val="3333CC"/>
                </a:solidFill>
                <a:latin typeface="Arial Narrow" pitchFamily="34" charset="0"/>
              </a:rPr>
              <a:t>Look at the pictures above and make conversations.</a:t>
            </a: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4932363" y="1700213"/>
            <a:ext cx="4211637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en-US" altLang="zh-CN" sz="3400" b="1">
                <a:latin typeface="Times New Roman" pitchFamily="18" charset="0"/>
              </a:rPr>
              <a:t>Me, too. What </a:t>
            </a:r>
            <a:r>
              <a:rPr kumimoji="1" lang="en-US" altLang="zh-CN" sz="3400" b="1">
                <a:solidFill>
                  <a:srgbClr val="FF0066"/>
                </a:solidFill>
                <a:latin typeface="Times New Roman" pitchFamily="18" charset="0"/>
              </a:rPr>
              <a:t>will </a:t>
            </a:r>
            <a:r>
              <a:rPr kumimoji="1" lang="en-US" altLang="zh-CN" sz="3400" b="1">
                <a:latin typeface="Times New Roman" pitchFamily="18" charset="0"/>
              </a:rPr>
              <a:t>you wear to the party?</a:t>
            </a:r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0" y="1484313"/>
            <a:ext cx="4716463" cy="18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3400" b="1">
                <a:solidFill>
                  <a:srgbClr val="FF0066"/>
                </a:solidFill>
                <a:latin typeface="Times New Roman" pitchFamily="18" charset="0"/>
              </a:rPr>
              <a:t>I’m going to</a:t>
            </a:r>
            <a:r>
              <a:rPr kumimoji="1" lang="en-US" altLang="zh-CN" sz="3400" b="1">
                <a:latin typeface="Times New Roman" pitchFamily="18" charset="0"/>
              </a:rPr>
              <a:t> the school party tomorrow night. How about you?</a:t>
            </a:r>
          </a:p>
        </p:txBody>
      </p:sp>
      <p:pic>
        <p:nvPicPr>
          <p:cNvPr id="90120" name="Picture 8" descr="t014ee94ba5219a1a7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5102225"/>
            <a:ext cx="2808287" cy="175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0" y="3213100"/>
            <a:ext cx="4283075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400" b="1">
                <a:solidFill>
                  <a:srgbClr val="FF0066"/>
                </a:solidFill>
                <a:latin typeface="Times New Roman" pitchFamily="18" charset="0"/>
              </a:rPr>
              <a:t>I think I’ll</a:t>
            </a:r>
            <a:r>
              <a:rPr lang="en-US" altLang="zh-CN" sz="3400" b="1">
                <a:latin typeface="Times New Roman" pitchFamily="18" charset="0"/>
              </a:rPr>
              <a:t> wear jeans to the party.</a:t>
            </a:r>
          </a:p>
        </p:txBody>
      </p:sp>
      <p:sp>
        <p:nvSpPr>
          <p:cNvPr id="90122" name="Text Box 10"/>
          <p:cNvSpPr txBox="1">
            <a:spLocks noChangeArrowheads="1"/>
          </p:cNvSpPr>
          <p:nvPr/>
        </p:nvSpPr>
        <p:spPr bwMode="auto">
          <a:xfrm>
            <a:off x="5148263" y="2781300"/>
            <a:ext cx="38163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If </a:t>
            </a:r>
            <a:r>
              <a:rPr lang="en-US" altLang="zh-CN" sz="3600" b="1">
                <a:latin typeface="Times New Roman" pitchFamily="18" charset="0"/>
              </a:rPr>
              <a:t>you </a:t>
            </a:r>
            <a:r>
              <a:rPr lang="en-US" altLang="zh-CN" sz="3600" b="1">
                <a:solidFill>
                  <a:srgbClr val="6600FF"/>
                </a:solidFill>
                <a:latin typeface="Times New Roman" pitchFamily="18" charset="0"/>
              </a:rPr>
              <a:t>do</a:t>
            </a:r>
            <a:r>
              <a:rPr lang="en-US" altLang="zh-CN" sz="3600" b="1">
                <a:latin typeface="Times New Roman" pitchFamily="18" charset="0"/>
              </a:rPr>
              <a:t>, the teacher </a:t>
            </a: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won’t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6600FF"/>
                </a:solidFill>
                <a:latin typeface="Times New Roman" pitchFamily="18" charset="0"/>
              </a:rPr>
              <a:t>let</a:t>
            </a:r>
            <a:r>
              <a:rPr lang="en-US" altLang="zh-CN" sz="3600" b="1">
                <a:latin typeface="Times New Roman" pitchFamily="18" charset="0"/>
              </a:rPr>
              <a:t> you in.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90115" grpId="0"/>
      <p:bldP spid="90118" grpId="0"/>
      <p:bldP spid="90119" grpId="0"/>
      <p:bldP spid="90121" grpId="0"/>
      <p:bldP spid="901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WordArt 4"/>
          <p:cNvSpPr>
            <a:spLocks noChangeArrowheads="1" noChangeShapeType="1" noTextEdit="1"/>
          </p:cNvSpPr>
          <p:nvPr/>
        </p:nvSpPr>
        <p:spPr bwMode="auto">
          <a:xfrm>
            <a:off x="2771775" y="260350"/>
            <a:ext cx="4752975" cy="8191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New  Words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sp>
        <p:nvSpPr>
          <p:cNvPr id="91139" name="Text Box 19"/>
          <p:cNvSpPr txBox="1">
            <a:spLocks noChangeArrowheads="1"/>
          </p:cNvSpPr>
          <p:nvPr/>
        </p:nvSpPr>
        <p:spPr bwMode="auto">
          <a:xfrm>
            <a:off x="1835150" y="3068638"/>
            <a:ext cx="5654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video </a:t>
            </a:r>
            <a:r>
              <a:rPr lang="en-US" sz="3600" b="1" i="1">
                <a:solidFill>
                  <a:srgbClr val="FF0000"/>
                </a:solidFill>
                <a:latin typeface="Times New Roman" pitchFamily="18" charset="0"/>
              </a:rPr>
              <a:t>n.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录像带；录像</a:t>
            </a:r>
          </a:p>
        </p:txBody>
      </p:sp>
      <p:sp>
        <p:nvSpPr>
          <p:cNvPr id="91140" name="Text Box 21"/>
          <p:cNvSpPr txBox="1">
            <a:spLocks noChangeArrowheads="1"/>
          </p:cNvSpPr>
          <p:nvPr/>
        </p:nvSpPr>
        <p:spPr bwMode="auto">
          <a:xfrm>
            <a:off x="1403350" y="5589588"/>
            <a:ext cx="69135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 potato chips  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炸土豆片；炸薯条</a:t>
            </a:r>
          </a:p>
        </p:txBody>
      </p:sp>
      <p:sp>
        <p:nvSpPr>
          <p:cNvPr id="91141" name="Text Box 20"/>
          <p:cNvSpPr txBox="1">
            <a:spLocks noChangeArrowheads="1"/>
          </p:cNvSpPr>
          <p:nvPr/>
        </p:nvSpPr>
        <p:spPr bwMode="auto">
          <a:xfrm>
            <a:off x="2484438" y="1412875"/>
            <a:ext cx="5976937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Is the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video</a:t>
            </a:r>
            <a:r>
              <a:rPr lang="en-US" sz="3600" b="1">
                <a:latin typeface="Times New Roman" pitchFamily="18" charset="0"/>
              </a:rPr>
              <a:t> on the bookshelf?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600" b="1">
                <a:latin typeface="Times New Roman" pitchFamily="18" charset="0"/>
              </a:rPr>
              <a:t>录像带在书架上吗？</a:t>
            </a:r>
            <a:endParaRPr lang="en-US" sz="3600" b="1">
              <a:latin typeface="Times New Roman" pitchFamily="18" charset="0"/>
            </a:endParaRPr>
          </a:p>
        </p:txBody>
      </p:sp>
      <p:sp>
        <p:nvSpPr>
          <p:cNvPr id="91142" name="Text Box 19"/>
          <p:cNvSpPr txBox="1">
            <a:spLocks noChangeArrowheads="1"/>
          </p:cNvSpPr>
          <p:nvPr/>
        </p:nvSpPr>
        <p:spPr bwMode="auto">
          <a:xfrm>
            <a:off x="1800225" y="3860800"/>
            <a:ext cx="68040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I’d like some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potato chips</a:t>
            </a:r>
            <a:r>
              <a:rPr lang="en-US" sz="3600" b="1">
                <a:latin typeface="Times New Roman" pitchFamily="18" charset="0"/>
              </a:rPr>
              <a:t>, please.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600" b="1">
                <a:latin typeface="Times New Roman" pitchFamily="18" charset="0"/>
              </a:rPr>
              <a:t>我想买些薯条。</a:t>
            </a:r>
            <a:r>
              <a:rPr lang="en-US" sz="3600" b="1">
                <a:latin typeface="Times New Roman" pitchFamily="18" charset="0"/>
              </a:rPr>
              <a:t> </a:t>
            </a:r>
          </a:p>
        </p:txBody>
      </p:sp>
      <p:pic>
        <p:nvPicPr>
          <p:cNvPr id="91143" name="Picture 18" descr="http://t2.baidu.com/it/u=128009108,3004276451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5"/>
          <a:stretch>
            <a:fillRect/>
          </a:stretch>
        </p:blipFill>
        <p:spPr bwMode="auto">
          <a:xfrm>
            <a:off x="0" y="3724275"/>
            <a:ext cx="15954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1658938" cy="251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/>
      <p:bldP spid="91139" grpId="0" autoUpdateAnimBg="0"/>
      <p:bldP spid="91140" grpId="0" autoUpdateAnimBg="0"/>
      <p:bldP spid="91141" grpId="0" autoUpdateAnimBg="0"/>
      <p:bldP spid="9114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wor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548313"/>
            <a:ext cx="1619250" cy="104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34925" y="1773238"/>
            <a:ext cx="3673475" cy="352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meeting</a:t>
            </a:r>
          </a:p>
          <a:p>
            <a:pPr algn="r">
              <a:lnSpc>
                <a:spcPct val="125000"/>
              </a:lnSpc>
            </a:pP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video</a:t>
            </a:r>
          </a:p>
          <a:p>
            <a:pPr algn="r">
              <a:lnSpc>
                <a:spcPct val="125000"/>
              </a:lnSpc>
            </a:pP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organize</a:t>
            </a:r>
          </a:p>
          <a:p>
            <a:pPr algn="r">
              <a:lnSpc>
                <a:spcPct val="125000"/>
              </a:lnSpc>
            </a:pP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potato chips</a:t>
            </a:r>
          </a:p>
          <a:p>
            <a:pPr algn="r">
              <a:lnSpc>
                <a:spcPct val="125000"/>
              </a:lnSpc>
            </a:pP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chocolate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3852863" y="1773238"/>
            <a:ext cx="4679950" cy="352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3600" b="1" i="1">
                <a:solidFill>
                  <a:srgbClr val="FF0000"/>
                </a:solidFill>
                <a:latin typeface="Times New Roman" pitchFamily="18" charset="0"/>
              </a:rPr>
              <a:t>n. </a:t>
            </a:r>
            <a:r>
              <a:rPr lang="zh-CN" altLang="en-US" sz="3600" b="1">
                <a:latin typeface="Times New Roman" pitchFamily="18" charset="0"/>
              </a:rPr>
              <a:t>会议；集会；会面</a:t>
            </a:r>
          </a:p>
          <a:p>
            <a:pPr algn="l">
              <a:lnSpc>
                <a:spcPct val="125000"/>
              </a:lnSpc>
            </a:pPr>
            <a:r>
              <a:rPr lang="en-US" altLang="zh-CN" sz="3600" b="1" i="1">
                <a:solidFill>
                  <a:srgbClr val="FF0000"/>
                </a:solidFill>
                <a:latin typeface="Times New Roman" pitchFamily="18" charset="0"/>
              </a:rPr>
              <a:t>n.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录像带；录像</a:t>
            </a:r>
          </a:p>
          <a:p>
            <a:pPr algn="l">
              <a:lnSpc>
                <a:spcPct val="125000"/>
              </a:lnSpc>
            </a:pPr>
            <a:r>
              <a:rPr lang="en-US" altLang="zh-CN" sz="3600" b="1" i="1">
                <a:solidFill>
                  <a:srgbClr val="FF0000"/>
                </a:solidFill>
                <a:latin typeface="Times New Roman" pitchFamily="18" charset="0"/>
              </a:rPr>
              <a:t>v.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组织；筹备</a:t>
            </a:r>
          </a:p>
          <a:p>
            <a:pPr algn="l">
              <a:lnSpc>
                <a:spcPct val="125000"/>
              </a:lnSpc>
            </a:pPr>
            <a:r>
              <a:rPr lang="zh-CN" altLang="en-US" sz="3600" b="1">
                <a:latin typeface="Times New Roman" pitchFamily="18" charset="0"/>
              </a:rPr>
              <a:t>    炸土豆片；炸薯条</a:t>
            </a:r>
          </a:p>
          <a:p>
            <a:pPr algn="l">
              <a:lnSpc>
                <a:spcPct val="125000"/>
              </a:lnSpc>
            </a:pPr>
            <a:r>
              <a:rPr lang="en-US" altLang="zh-CN" sz="3600" b="1" i="1">
                <a:solidFill>
                  <a:srgbClr val="FF0000"/>
                </a:solidFill>
                <a:latin typeface="Times New Roman" pitchFamily="18" charset="0"/>
              </a:rPr>
              <a:t>n.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巧克力</a:t>
            </a:r>
          </a:p>
        </p:txBody>
      </p:sp>
      <p:grpSp>
        <p:nvGrpSpPr>
          <p:cNvPr id="73733" name="Group 5"/>
          <p:cNvGrpSpPr>
            <a:grpSpLocks/>
          </p:cNvGrpSpPr>
          <p:nvPr/>
        </p:nvGrpSpPr>
        <p:grpSpPr bwMode="auto">
          <a:xfrm>
            <a:off x="1979613" y="404813"/>
            <a:ext cx="5162550" cy="1143000"/>
            <a:chOff x="1746" y="346"/>
            <a:chExt cx="2676" cy="720"/>
          </a:xfrm>
        </p:grpSpPr>
        <p:grpSp>
          <p:nvGrpSpPr>
            <p:cNvPr id="73734" name="Group 6"/>
            <p:cNvGrpSpPr>
              <a:grpSpLocks/>
            </p:cNvGrpSpPr>
            <p:nvPr/>
          </p:nvGrpSpPr>
          <p:grpSpPr bwMode="auto">
            <a:xfrm>
              <a:off x="1746" y="346"/>
              <a:ext cx="2676" cy="720"/>
              <a:chOff x="1837" y="346"/>
              <a:chExt cx="2585" cy="720"/>
            </a:xfrm>
          </p:grpSpPr>
          <p:sp>
            <p:nvSpPr>
              <p:cNvPr id="73735" name="AutoShape 7" descr="深色竖线"/>
              <p:cNvSpPr>
                <a:spLocks noChangeArrowheads="1"/>
              </p:cNvSpPr>
              <p:nvPr/>
            </p:nvSpPr>
            <p:spPr bwMode="auto">
              <a:xfrm>
                <a:off x="1837" y="527"/>
                <a:ext cx="2010" cy="499"/>
              </a:xfrm>
              <a:prstGeom prst="roundRect">
                <a:avLst>
                  <a:gd name="adj" fmla="val 16667"/>
                </a:avLst>
              </a:prstGeom>
              <a:pattFill prst="dkVert">
                <a:fgClr>
                  <a:srgbClr val="FF0066"/>
                </a:fgClr>
                <a:bgClr>
                  <a:srgbClr val="FF6600"/>
                </a:bgClr>
              </a:pattFill>
              <a:ln w="25400">
                <a:solidFill>
                  <a:srgbClr val="FFCC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73736" name="Picture 8" descr="2004128121356906[1]"/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78" y="346"/>
                <a:ext cx="544" cy="7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3737" name="Text Box 9"/>
            <p:cNvSpPr txBox="1">
              <a:spLocks noChangeArrowheads="1"/>
            </p:cNvSpPr>
            <p:nvPr/>
          </p:nvSpPr>
          <p:spPr bwMode="auto">
            <a:xfrm>
              <a:off x="1791" y="527"/>
              <a:ext cx="208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chemeClr val="bg1"/>
                  </a:solidFill>
                  <a:latin typeface="Times New Roman" pitchFamily="18" charset="0"/>
                </a:rPr>
                <a:t>  Words review</a:t>
              </a:r>
            </a:p>
          </p:txBody>
        </p:sp>
      </p:grpSp>
    </p:spTree>
  </p:cSld>
  <p:clrMapOvr>
    <a:masterClrMapping/>
  </p:clrMapOvr>
  <p:transition advTm="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1"/>
          <p:cNvSpPr txBox="1">
            <a:spLocks noChangeArrowheads="1"/>
          </p:cNvSpPr>
          <p:nvPr/>
        </p:nvSpPr>
        <p:spPr bwMode="auto">
          <a:xfrm>
            <a:off x="2268538" y="2133600"/>
            <a:ext cx="43926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chocolate   </a:t>
            </a:r>
            <a:r>
              <a:rPr lang="en-US" sz="3600" b="1" i="1">
                <a:solidFill>
                  <a:srgbClr val="FF0000"/>
                </a:solidFill>
                <a:latin typeface="Times New Roman" pitchFamily="18" charset="0"/>
              </a:rPr>
              <a:t>n.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巧克力</a:t>
            </a:r>
            <a:endParaRPr lang="en-US" sz="36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163" name="Text Box 19"/>
          <p:cNvSpPr txBox="1">
            <a:spLocks noChangeArrowheads="1"/>
          </p:cNvSpPr>
          <p:nvPr/>
        </p:nvSpPr>
        <p:spPr bwMode="auto">
          <a:xfrm>
            <a:off x="2268538" y="549275"/>
            <a:ext cx="6408737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I like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chocolate</a:t>
            </a:r>
            <a:r>
              <a:rPr lang="en-US" sz="3600" b="1">
                <a:latin typeface="Times New Roman" pitchFamily="18" charset="0"/>
              </a:rPr>
              <a:t> ice-cream best.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600" b="1">
                <a:latin typeface="Times New Roman" pitchFamily="18" charset="0"/>
              </a:rPr>
              <a:t>我最喜欢巧克力冰淇淋。</a:t>
            </a:r>
            <a:endParaRPr lang="en-US" sz="3600" b="1">
              <a:latin typeface="Times New Roman" pitchFamily="18" charset="0"/>
            </a:endParaRPr>
          </a:p>
        </p:txBody>
      </p:sp>
      <p:pic>
        <p:nvPicPr>
          <p:cNvPr id="92164" name="Picture 20" descr="http://t2.baidu.com/it/u=275897133,2713858801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1"/>
          <a:stretch>
            <a:fillRect/>
          </a:stretch>
        </p:blipFill>
        <p:spPr bwMode="auto">
          <a:xfrm>
            <a:off x="468313" y="333375"/>
            <a:ext cx="171926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5" name="TextBox 1"/>
          <p:cNvSpPr txBox="1">
            <a:spLocks noChangeArrowheads="1"/>
          </p:cNvSpPr>
          <p:nvPr/>
        </p:nvSpPr>
        <p:spPr bwMode="auto">
          <a:xfrm>
            <a:off x="611188" y="5445125"/>
            <a:ext cx="7380287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 meeting   </a:t>
            </a:r>
            <a:r>
              <a:rPr lang="en-US" sz="3600" b="1" i="1">
                <a:solidFill>
                  <a:srgbClr val="FF0000"/>
                </a:solidFill>
                <a:latin typeface="Times New Roman" pitchFamily="18" charset="0"/>
              </a:rPr>
              <a:t>n.  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会议；集会；会面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    </a:t>
            </a:r>
            <a:endParaRPr lang="zh-CN" alt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166" name="TextBox 2"/>
          <p:cNvSpPr txBox="1">
            <a:spLocks noChangeArrowheads="1"/>
          </p:cNvSpPr>
          <p:nvPr/>
        </p:nvSpPr>
        <p:spPr bwMode="auto">
          <a:xfrm>
            <a:off x="3563938" y="3141663"/>
            <a:ext cx="5184775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Is the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meeting</a:t>
            </a:r>
            <a:r>
              <a:rPr lang="en-US" sz="3600" b="1">
                <a:latin typeface="Times New Roman" pitchFamily="18" charset="0"/>
              </a:rPr>
              <a:t> on Wednesday?</a:t>
            </a:r>
          </a:p>
          <a:p>
            <a:pPr>
              <a:lnSpc>
                <a:spcPct val="115000"/>
              </a:lnSpc>
              <a:buFont typeface="Arial" pitchFamily="34" charset="0"/>
              <a:buNone/>
            </a:pPr>
            <a:r>
              <a:rPr lang="zh-CN" altLang="en-US" sz="3600" b="1">
                <a:latin typeface="Times New Roman" pitchFamily="18" charset="0"/>
              </a:rPr>
              <a:t>会议是在星期三吗？</a:t>
            </a:r>
            <a:r>
              <a:rPr lang="en-US" sz="3600" b="1">
                <a:latin typeface="Times New Roman" pitchFamily="18" charset="0"/>
              </a:rPr>
              <a:t>  </a:t>
            </a:r>
            <a:endParaRPr lang="zh-CN" altLang="en-US" sz="3600" b="1">
              <a:latin typeface="Times New Roman" pitchFamily="18" charset="0"/>
            </a:endParaRPr>
          </a:p>
        </p:txBody>
      </p:sp>
      <p:pic>
        <p:nvPicPr>
          <p:cNvPr id="92167" name="Picture 9" descr="http://t1.baidu.com/it/u=2959723576,2029545495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3213100"/>
            <a:ext cx="26892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utoUpdateAnimBg="0"/>
      <p:bldP spid="92163" grpId="0" autoUpdateAnimBg="0"/>
      <p:bldP spid="92165" grpId="0" autoUpdateAnimBg="0"/>
      <p:bldP spid="9216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Box 3"/>
          <p:cNvSpPr txBox="1">
            <a:spLocks noChangeArrowheads="1"/>
          </p:cNvSpPr>
          <p:nvPr/>
        </p:nvSpPr>
        <p:spPr bwMode="auto">
          <a:xfrm>
            <a:off x="1295400" y="5486400"/>
            <a:ext cx="6300788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organize    </a:t>
            </a:r>
            <a:r>
              <a:rPr lang="en-US" sz="3600" b="1" i="1">
                <a:solidFill>
                  <a:srgbClr val="FF0000"/>
                </a:solidFill>
                <a:latin typeface="Times New Roman" pitchFamily="18" charset="0"/>
              </a:rPr>
              <a:t>v.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组织；筹备</a:t>
            </a:r>
          </a:p>
        </p:txBody>
      </p:sp>
      <p:sp>
        <p:nvSpPr>
          <p:cNvPr id="93187" name="TextBox 4"/>
          <p:cNvSpPr txBox="1">
            <a:spLocks noChangeArrowheads="1"/>
          </p:cNvSpPr>
          <p:nvPr/>
        </p:nvSpPr>
        <p:spPr bwMode="auto">
          <a:xfrm>
            <a:off x="1295400" y="3860800"/>
            <a:ext cx="6227763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Let’s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organize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600" b="1">
                <a:latin typeface="Times New Roman" pitchFamily="18" charset="0"/>
              </a:rPr>
              <a:t>a soccer game. </a:t>
            </a:r>
          </a:p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3600" b="1">
                <a:latin typeface="Times New Roman" pitchFamily="18" charset="0"/>
              </a:rPr>
              <a:t>让我们组织一次足球比赛吧。</a:t>
            </a:r>
          </a:p>
        </p:txBody>
      </p:sp>
      <p:pic>
        <p:nvPicPr>
          <p:cNvPr id="93188" name="Picture 4" descr="足球比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23"/>
          <a:stretch>
            <a:fillRect/>
          </a:stretch>
        </p:blipFill>
        <p:spPr bwMode="auto">
          <a:xfrm>
            <a:off x="1368425" y="547688"/>
            <a:ext cx="4824413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utoUpdateAnimBg="0"/>
      <p:bldP spid="9318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612775" y="1773238"/>
            <a:ext cx="8135938" cy="352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25000"/>
              </a:spcBef>
            </a:pPr>
            <a:r>
              <a:rPr lang="en-US" altLang="zh-CN" sz="3600" b="1">
                <a:latin typeface="Times New Roman" pitchFamily="18" charset="0"/>
              </a:rPr>
              <a:t>1. The students are talking about when to have (a class party / a class meeting / a birthday party).</a:t>
            </a:r>
          </a:p>
          <a:p>
            <a:pPr algn="l">
              <a:spcBef>
                <a:spcPct val="25000"/>
              </a:spcBef>
            </a:pPr>
            <a:r>
              <a:rPr lang="en-US" altLang="zh-CN" sz="3600" b="1">
                <a:latin typeface="Times New Roman" pitchFamily="18" charset="0"/>
              </a:rPr>
              <a:t>2. They plan to have it on (Friday evening / Saturday afternoon / Saturday evening).</a:t>
            </a:r>
          </a:p>
        </p:txBody>
      </p:sp>
      <p:sp>
        <p:nvSpPr>
          <p:cNvPr id="212997" name="Text Box 5" descr="125"/>
          <p:cNvSpPr txBox="1">
            <a:spLocks noChangeArrowheads="1"/>
          </p:cNvSpPr>
          <p:nvPr/>
        </p:nvSpPr>
        <p:spPr bwMode="auto">
          <a:xfrm>
            <a:off x="1025525" y="620713"/>
            <a:ext cx="7507288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85000"/>
              </a:lnSpc>
            </a:pPr>
            <a:r>
              <a:rPr lang="en-US" altLang="zh-CN" sz="3600" b="1">
                <a:solidFill>
                  <a:schemeClr val="accent2"/>
                </a:solidFill>
                <a:latin typeface="Arial Narrow" pitchFamily="34" charset="0"/>
              </a:rPr>
              <a:t>Listen and circle the correct answers to complete the sentences.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4213" name="Oval 5"/>
          <p:cNvSpPr>
            <a:spLocks noChangeArrowheads="1"/>
          </p:cNvSpPr>
          <p:nvPr/>
        </p:nvSpPr>
        <p:spPr bwMode="auto">
          <a:xfrm>
            <a:off x="269875" y="620713"/>
            <a:ext cx="647700" cy="57626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3300" b="1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2a</a:t>
            </a:r>
          </a:p>
        </p:txBody>
      </p:sp>
      <p:sp>
        <p:nvSpPr>
          <p:cNvPr id="94214" name="Oval 6"/>
          <p:cNvSpPr>
            <a:spLocks noChangeArrowheads="1"/>
          </p:cNvSpPr>
          <p:nvPr/>
        </p:nvSpPr>
        <p:spPr bwMode="auto">
          <a:xfrm>
            <a:off x="2268538" y="2349500"/>
            <a:ext cx="2663825" cy="71913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4215" name="Oval 7"/>
          <p:cNvSpPr>
            <a:spLocks noChangeArrowheads="1"/>
          </p:cNvSpPr>
          <p:nvPr/>
        </p:nvSpPr>
        <p:spPr bwMode="auto">
          <a:xfrm>
            <a:off x="2413000" y="4076700"/>
            <a:ext cx="4103688" cy="71913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94216" name="Picture 8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941888"/>
            <a:ext cx="273685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4" grpId="0" animBg="1"/>
      <p:bldP spid="942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8" descr="playing computer gam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267075"/>
            <a:ext cx="2303462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5" name="Picture 10" descr="computer gam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162550"/>
            <a:ext cx="26638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6" name="Picture 12" descr="Dr Ka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005388"/>
            <a:ext cx="252095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395288" y="1557338"/>
            <a:ext cx="84963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solidFill>
                  <a:srgbClr val="3333CC"/>
                </a:solidFill>
                <a:latin typeface="Arial Narrow" pitchFamily="34" charset="0"/>
              </a:rPr>
              <a:t>What </a:t>
            </a:r>
            <a:r>
              <a:rPr lang="en-US" altLang="zh-CN" sz="3600" b="1">
                <a:solidFill>
                  <a:srgbClr val="FF0000"/>
                </a:solidFill>
                <a:latin typeface="Arial Narrow" pitchFamily="34" charset="0"/>
              </a:rPr>
              <a:t>will</a:t>
            </a:r>
            <a:r>
              <a:rPr lang="en-US" altLang="zh-CN" sz="3600" b="1">
                <a:latin typeface="Arial Narrow" pitchFamily="34" charset="0"/>
              </a:rPr>
              <a:t> </a:t>
            </a:r>
            <a:r>
              <a:rPr lang="en-US" altLang="zh-CN" sz="3600" b="1">
                <a:solidFill>
                  <a:srgbClr val="3333CC"/>
                </a:solidFill>
                <a:latin typeface="Arial Narrow" pitchFamily="34" charset="0"/>
              </a:rPr>
              <a:t>happen</a:t>
            </a:r>
            <a:r>
              <a:rPr lang="en-US" altLang="zh-CN" sz="3600" b="1">
                <a:latin typeface="Arial Narrow" pitchFamily="3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 Narrow" pitchFamily="34" charset="0"/>
              </a:rPr>
              <a:t>if </a:t>
            </a:r>
            <a:r>
              <a:rPr lang="en-US" altLang="zh-CN" sz="3600" b="1">
                <a:solidFill>
                  <a:srgbClr val="3333CC"/>
                </a:solidFill>
                <a:latin typeface="Arial Narrow" pitchFamily="34" charset="0"/>
              </a:rPr>
              <a:t>you play computer games on weekdays?</a:t>
            </a:r>
          </a:p>
        </p:txBody>
      </p:sp>
      <p:grpSp>
        <p:nvGrpSpPr>
          <p:cNvPr id="95238" name="Group 6"/>
          <p:cNvGrpSpPr>
            <a:grpSpLocks/>
          </p:cNvGrpSpPr>
          <p:nvPr/>
        </p:nvGrpSpPr>
        <p:grpSpPr bwMode="auto">
          <a:xfrm>
            <a:off x="2700338" y="260350"/>
            <a:ext cx="3443287" cy="1270000"/>
            <a:chOff x="1776" y="643"/>
            <a:chExt cx="2169" cy="845"/>
          </a:xfrm>
        </p:grpSpPr>
        <p:pic>
          <p:nvPicPr>
            <p:cNvPr id="5132" name="Picture 12" descr="BAN_10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643"/>
              <a:ext cx="2169" cy="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240" name="Text Box 8"/>
            <p:cNvSpPr txBox="1">
              <a:spLocks noChangeArrowheads="1"/>
            </p:cNvSpPr>
            <p:nvPr/>
          </p:nvSpPr>
          <p:spPr bwMode="auto">
            <a:xfrm>
              <a:off x="2208" y="835"/>
              <a:ext cx="1296" cy="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4200" b="1">
                  <a:solidFill>
                    <a:srgbClr val="A50021"/>
                  </a:solidFill>
                  <a:latin typeface="Times New Roman" pitchFamily="18" charset="0"/>
                </a:rPr>
                <a:t>Talk</a:t>
              </a:r>
            </a:p>
          </p:txBody>
        </p:sp>
      </p:grpSp>
      <p:sp>
        <p:nvSpPr>
          <p:cNvPr id="95241" name="Rectangle 9"/>
          <p:cNvSpPr>
            <a:spLocks noChangeArrowheads="1"/>
          </p:cNvSpPr>
          <p:nvPr/>
        </p:nvSpPr>
        <p:spPr bwMode="auto">
          <a:xfrm>
            <a:off x="323850" y="2868613"/>
            <a:ext cx="501015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latin typeface="Times New Roman" pitchFamily="18" charset="0"/>
              </a:rPr>
              <a:t>I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’ll be</a:t>
            </a:r>
            <a:r>
              <a:rPr lang="en-US" altLang="zh-CN" sz="3600" b="1">
                <a:latin typeface="Times New Roman" pitchFamily="18" charset="0"/>
              </a:rPr>
              <a:t> very tired in class.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My parents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will be</a:t>
            </a:r>
            <a:r>
              <a:rPr lang="en-US" altLang="zh-CN" sz="3600" b="1">
                <a:latin typeface="Times New Roman" pitchFamily="18" charset="0"/>
              </a:rPr>
              <a:t> sad.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I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won’t get</a:t>
            </a:r>
            <a:r>
              <a:rPr lang="en-US" altLang="zh-CN" sz="3600" b="1">
                <a:latin typeface="Times New Roman" pitchFamily="18" charset="0"/>
              </a:rPr>
              <a:t> good grades.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My eyes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will be</a:t>
            </a:r>
            <a:r>
              <a:rPr lang="en-US" altLang="zh-CN" sz="3600" b="1">
                <a:latin typeface="Times New Roman" pitchFamily="18" charset="0"/>
              </a:rPr>
              <a:t> poor.</a:t>
            </a:r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5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5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5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/>
      <p:bldP spid="9524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282575" y="627063"/>
            <a:ext cx="86820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3333CC"/>
                </a:solidFill>
                <a:latin typeface="Arial Narrow" pitchFamily="34" charset="0"/>
              </a:rPr>
              <a:t>Fill in the blanks according to the conversation.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179388" y="1196975"/>
            <a:ext cx="8820150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    Ben and Jeff are planning for the party next week. They will ______ food from a restaurant. If they ask people _______ (bring) food, they ________ (bring) potato chips and chocolate because they’ll be ______ lazy ______ cook. For the games, Ben thinks that they should give people some small gifts ______ they win. If they do that, more people ________ to play the games and the games will be ___________.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4284663" y="1773238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order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5940425" y="2276475"/>
            <a:ext cx="2735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to bring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3708400" y="2852738"/>
            <a:ext cx="2735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will bring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539750" y="3940175"/>
            <a:ext cx="3598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too              to 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3706813" y="5084763"/>
            <a:ext cx="9350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if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3708400" y="5589588"/>
            <a:ext cx="2735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will want</a:t>
            </a:r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5795963" y="6100763"/>
            <a:ext cx="33480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more exciting</a:t>
            </a:r>
          </a:p>
        </p:txBody>
      </p:sp>
    </p:spTree>
  </p:cSld>
  <p:clrMapOvr>
    <a:masterClrMapping/>
  </p:clrMapOvr>
  <p:transition advTm="3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6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6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WordArt 2"/>
          <p:cNvSpPr>
            <a:spLocks noChangeArrowheads="1" noChangeShapeType="1" noTextEdit="1"/>
          </p:cNvSpPr>
          <p:nvPr/>
        </p:nvSpPr>
        <p:spPr bwMode="auto">
          <a:xfrm>
            <a:off x="179388" y="487363"/>
            <a:ext cx="2520950" cy="781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4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</a:rPr>
              <a:t>Do a survey:</a:t>
            </a:r>
            <a:endParaRPr lang="zh-CN" altLang="en-US" sz="4400" b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Comic Sans MS"/>
            </a:endParaRPr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2844800" y="561975"/>
            <a:ext cx="62642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663300"/>
                </a:solidFill>
                <a:latin typeface="Comic Sans MS" pitchFamily="66" charset="0"/>
              </a:rPr>
              <a:t>What will you do if you have no lessons tomorrow?</a:t>
            </a:r>
          </a:p>
        </p:txBody>
      </p:sp>
      <p:graphicFrame>
        <p:nvGraphicFramePr>
          <p:cNvPr id="97284" name="Group 4"/>
          <p:cNvGraphicFramePr>
            <a:graphicFrameLocks noGrp="1"/>
          </p:cNvGraphicFramePr>
          <p:nvPr/>
        </p:nvGraphicFramePr>
        <p:xfrm>
          <a:off x="755650" y="1844675"/>
          <a:ext cx="7921625" cy="2970213"/>
        </p:xfrm>
        <a:graphic>
          <a:graphicData uri="http://schemas.openxmlformats.org/drawingml/2006/table">
            <a:tbl>
              <a:tblPr/>
              <a:tblGrid>
                <a:gridCol w="1512888"/>
                <a:gridCol w="6408737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Name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Things to 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Ella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I’ll go to the movies if I have no lessons tomorrow.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Joe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7301" name="Text Box 21"/>
          <p:cNvSpPr txBox="1">
            <a:spLocks noChangeArrowheads="1"/>
          </p:cNvSpPr>
          <p:nvPr/>
        </p:nvSpPr>
        <p:spPr bwMode="auto">
          <a:xfrm>
            <a:off x="323850" y="5013325"/>
            <a:ext cx="8569325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latin typeface="Times New Roman" pitchFamily="18" charset="0"/>
              </a:rPr>
              <a:t>Make a report:</a:t>
            </a:r>
          </a:p>
          <a:p>
            <a:pPr algn="l"/>
            <a:r>
              <a:rPr lang="en-US" altLang="zh-CN" sz="3600" b="1" i="1">
                <a:solidFill>
                  <a:srgbClr val="6600CC"/>
                </a:solidFill>
                <a:latin typeface="Times New Roman" pitchFamily="18" charset="0"/>
              </a:rPr>
              <a:t>If we have no lessons tomorrow, Ella will go to the movies…</a:t>
            </a: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animBg="1"/>
      <p:bldP spid="97283" grpId="0"/>
      <p:bldP spid="973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WordArt 2"/>
          <p:cNvSpPr>
            <a:spLocks noChangeArrowheads="1" noChangeShapeType="1" noTextEdit="1"/>
          </p:cNvSpPr>
          <p:nvPr/>
        </p:nvSpPr>
        <p:spPr bwMode="auto">
          <a:xfrm>
            <a:off x="2411413" y="347663"/>
            <a:ext cx="3829050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000" b="1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omic Sans MS"/>
              </a:rPr>
              <a:t>Language points</a:t>
            </a:r>
            <a:endParaRPr lang="zh-CN" altLang="en-US" sz="4000" b="1" kern="10">
              <a:ln w="9525">
                <a:solidFill>
                  <a:srgbClr val="000080"/>
                </a:solidFill>
                <a:round/>
                <a:headEnd/>
                <a:tailEnd/>
              </a:ln>
              <a:solidFill>
                <a:srgbClr val="00CC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Comic Sans MS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468313" y="1052513"/>
            <a:ext cx="8262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latin typeface="Times New Roman" pitchFamily="18" charset="0"/>
              </a:rPr>
              <a:t>1. If you 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do</a:t>
            </a:r>
            <a:r>
              <a:rPr lang="en-US" altLang="zh-CN" sz="3600" b="1">
                <a:latin typeface="Times New Roman" pitchFamily="18" charset="0"/>
              </a:rPr>
              <a:t>, the teachers won’t let you in.</a:t>
            </a:r>
            <a:endParaRPr lang="en-US" altLang="zh-CN" sz="3600" b="1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539750" y="4929188"/>
            <a:ext cx="80645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latin typeface="Times New Roman" pitchFamily="18" charset="0"/>
              </a:rPr>
              <a:t>— I think Alan will go to Jane’s party.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— If he ____ , she will be very happy.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    A. is      B. will       C. has      D. does</a:t>
            </a: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827088" y="1844675"/>
            <a:ext cx="784860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CC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85800" indent="-6858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143000" indent="-6858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600200" indent="-6858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2057400" indent="-6858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514600" indent="-6858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971800" indent="-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429000" indent="-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886200" indent="-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343400" indent="-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do, does, did</a:t>
            </a:r>
            <a:r>
              <a:rPr lang="zh-CN" altLang="en-US" sz="3600" b="1">
                <a:latin typeface="Times New Roman" pitchFamily="18" charset="0"/>
              </a:rPr>
              <a:t>等助动词可用来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代替上文</a:t>
            </a:r>
          </a:p>
          <a:p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提到的动词，以避免重复</a:t>
            </a:r>
            <a:r>
              <a:rPr lang="zh-CN" altLang="en-US" sz="3600" b="1">
                <a:latin typeface="Times New Roman" pitchFamily="18" charset="0"/>
              </a:rPr>
              <a:t>。如：</a:t>
            </a:r>
          </a:p>
          <a:p>
            <a:r>
              <a:rPr lang="en-US" altLang="zh-CN" sz="3600" b="1">
                <a:latin typeface="Times New Roman" pitchFamily="18" charset="0"/>
              </a:rPr>
              <a:t>I don’t want to go swimming, but she </a:t>
            </a:r>
            <a:r>
              <a:rPr lang="en-US" altLang="zh-CN" sz="3600" b="1">
                <a:solidFill>
                  <a:srgbClr val="FF3399"/>
                </a:solidFill>
                <a:latin typeface="Times New Roman" pitchFamily="18" charset="0"/>
              </a:rPr>
              <a:t>does</a:t>
            </a:r>
            <a:r>
              <a:rPr lang="en-US" altLang="zh-CN" sz="3600" b="1">
                <a:latin typeface="Times New Roman" pitchFamily="18" charset="0"/>
              </a:rPr>
              <a:t>.</a:t>
            </a:r>
          </a:p>
        </p:txBody>
      </p:sp>
      <p:pic>
        <p:nvPicPr>
          <p:cNvPr id="98310" name="Picture 6" descr="ly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159250"/>
            <a:ext cx="3289300" cy="78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1" name="Picture 7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6021388"/>
            <a:ext cx="654050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3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/>
      <p:bldP spid="9830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844675"/>
            <a:ext cx="8507413" cy="4176713"/>
          </a:xfrm>
          <a:noFill/>
          <a:ln/>
        </p:spPr>
        <p:txBody>
          <a:bodyPr/>
          <a:lstStyle/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2</a:t>
            </a:r>
            <a:r>
              <a:rPr lang="en-US" sz="3600" b="1">
                <a:latin typeface="Times New Roman" pitchFamily="18" charset="0"/>
              </a:rPr>
              <a:t>. If we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ask</a:t>
            </a:r>
            <a:r>
              <a:rPr lang="en-US" sz="3600" b="1">
                <a:latin typeface="Times New Roman" pitchFamily="18" charset="0"/>
              </a:rPr>
              <a:t> people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to</a:t>
            </a:r>
            <a:r>
              <a:rPr lang="en-US" sz="3600" b="1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>
                <a:latin typeface="Times New Roman" pitchFamily="18" charset="0"/>
              </a:rPr>
              <a:t>bring food, they’ll </a:t>
            </a: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3600" b="1">
                <a:latin typeface="Times New Roman" pitchFamily="18" charset="0"/>
              </a:rPr>
              <a:t>    just bring potato chips and chocolate…</a:t>
            </a: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3600" b="1">
                <a:latin typeface="Times New Roman" pitchFamily="18" charset="0"/>
              </a:rPr>
              <a:t>   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ask sb. to do sth.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请求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要求某人做某事</a:t>
            </a: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3600" b="1">
                <a:latin typeface="Times New Roman" pitchFamily="18" charset="0"/>
              </a:rPr>
              <a:t>    e.g. He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asked</a:t>
            </a:r>
            <a:r>
              <a:rPr lang="en-US" sz="3600" b="1">
                <a:latin typeface="Times New Roman" pitchFamily="18" charset="0"/>
              </a:rPr>
              <a:t> the doctor</a:t>
            </a:r>
            <a:r>
              <a:rPr lang="en-US" sz="3600" b="1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to</a:t>
            </a:r>
            <a:r>
              <a:rPr lang="en-US" sz="3600" b="1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en-US" sz="3600" b="1">
                <a:latin typeface="Times New Roman" pitchFamily="18" charset="0"/>
              </a:rPr>
              <a:t>tell him the </a:t>
            </a: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sz="3600" b="1">
                <a:latin typeface="Times New Roman" pitchFamily="18" charset="0"/>
              </a:rPr>
              <a:t>           truth.</a:t>
            </a: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Times New Roman" pitchFamily="18" charset="0"/>
              </a:rPr>
              <a:t>           他请求医生告诉他真相。</a:t>
            </a:r>
            <a:endParaRPr lang="en-US" sz="3600" b="1">
              <a:latin typeface="Times New Roman" pitchFamily="18" charset="0"/>
            </a:endParaRPr>
          </a:p>
        </p:txBody>
      </p:sp>
      <p:sp>
        <p:nvSpPr>
          <p:cNvPr id="99331" name="WordArt 3"/>
          <p:cNvSpPr>
            <a:spLocks noChangeArrowheads="1" noChangeShapeType="1"/>
          </p:cNvSpPr>
          <p:nvPr/>
        </p:nvSpPr>
        <p:spPr bwMode="auto">
          <a:xfrm>
            <a:off x="1692275" y="620713"/>
            <a:ext cx="575945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Language points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9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9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2"/>
          <p:cNvSpPr txBox="1">
            <a:spLocks noChangeArrowheads="1"/>
          </p:cNvSpPr>
          <p:nvPr/>
        </p:nvSpPr>
        <p:spPr bwMode="auto">
          <a:xfrm>
            <a:off x="323850" y="266700"/>
            <a:ext cx="8496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3. …because they’ll be 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too</a:t>
            </a:r>
            <a:r>
              <a:rPr lang="en-US" altLang="zh-CN" sz="3600" b="1">
                <a:latin typeface="Times New Roman" pitchFamily="18" charset="0"/>
              </a:rPr>
              <a:t> lazy 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to</a:t>
            </a:r>
            <a:r>
              <a:rPr lang="en-US" altLang="zh-CN" sz="3600" b="1">
                <a:latin typeface="Times New Roman" pitchFamily="18" charset="0"/>
              </a:rPr>
              <a:t> cook.</a:t>
            </a:r>
          </a:p>
        </p:txBody>
      </p:sp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395288" y="1052513"/>
            <a:ext cx="8353425" cy="335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CC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3400" b="1">
                <a:solidFill>
                  <a:srgbClr val="FF3300"/>
                </a:solidFill>
                <a:latin typeface="Times New Roman" pitchFamily="18" charset="0"/>
              </a:rPr>
              <a:t>too ... to ...</a:t>
            </a:r>
            <a:r>
              <a:rPr lang="zh-CN" altLang="en-US" sz="3400" b="1">
                <a:latin typeface="Times New Roman" pitchFamily="18" charset="0"/>
              </a:rPr>
              <a:t>结构在形式上是肯定的，但在意义上却是否定的，表示“</a:t>
            </a:r>
            <a:r>
              <a:rPr lang="zh-CN" altLang="en-US" sz="3400" b="1">
                <a:solidFill>
                  <a:srgbClr val="3333FF"/>
                </a:solidFill>
                <a:latin typeface="Times New Roman" pitchFamily="18" charset="0"/>
              </a:rPr>
              <a:t>太</a:t>
            </a:r>
            <a:r>
              <a:rPr lang="en-US" altLang="zh-CN" sz="3400" b="1">
                <a:solidFill>
                  <a:srgbClr val="3333FF"/>
                </a:solidFill>
                <a:latin typeface="Times New Roman" pitchFamily="18" charset="0"/>
              </a:rPr>
              <a:t>……</a:t>
            </a:r>
            <a:r>
              <a:rPr lang="zh-CN" altLang="en-US" sz="3400" b="1">
                <a:solidFill>
                  <a:srgbClr val="3333FF"/>
                </a:solidFill>
                <a:latin typeface="Times New Roman" pitchFamily="18" charset="0"/>
              </a:rPr>
              <a:t>而不能</a:t>
            </a:r>
            <a:r>
              <a:rPr lang="en-US" altLang="zh-CN" sz="3400" b="1">
                <a:solidFill>
                  <a:srgbClr val="3333FF"/>
                </a:solidFill>
                <a:latin typeface="Times New Roman" pitchFamily="18" charset="0"/>
              </a:rPr>
              <a:t>……</a:t>
            </a:r>
            <a:r>
              <a:rPr lang="en-US" altLang="zh-CN" sz="3400" b="1">
                <a:latin typeface="Times New Roman" pitchFamily="18" charset="0"/>
              </a:rPr>
              <a:t>”</a:t>
            </a:r>
            <a:r>
              <a:rPr lang="zh-CN" altLang="en-US" sz="3400" b="1">
                <a:latin typeface="Times New Roman" pitchFamily="18" charset="0"/>
              </a:rPr>
              <a:t>。</a:t>
            </a:r>
            <a:r>
              <a:rPr lang="en-US" altLang="zh-CN" sz="3400" b="1">
                <a:solidFill>
                  <a:srgbClr val="3333FF"/>
                </a:solidFill>
                <a:latin typeface="Times New Roman" pitchFamily="18" charset="0"/>
              </a:rPr>
              <a:t>too</a:t>
            </a:r>
            <a:r>
              <a:rPr lang="zh-CN" altLang="en-US" sz="3400" b="1">
                <a:solidFill>
                  <a:srgbClr val="3333FF"/>
                </a:solidFill>
                <a:latin typeface="Times New Roman" pitchFamily="18" charset="0"/>
              </a:rPr>
              <a:t>的后面接形容词或副词，</a:t>
            </a:r>
            <a:r>
              <a:rPr lang="en-US" altLang="zh-CN" sz="3400" b="1">
                <a:solidFill>
                  <a:srgbClr val="3333FF"/>
                </a:solidFill>
                <a:latin typeface="Times New Roman" pitchFamily="18" charset="0"/>
              </a:rPr>
              <a:t>to</a:t>
            </a:r>
            <a:r>
              <a:rPr lang="zh-CN" altLang="en-US" sz="3400" b="1">
                <a:solidFill>
                  <a:srgbClr val="3333FF"/>
                </a:solidFill>
                <a:latin typeface="Times New Roman" pitchFamily="18" charset="0"/>
              </a:rPr>
              <a:t>的后面接动词原形</a:t>
            </a:r>
            <a:r>
              <a:rPr lang="zh-CN" altLang="en-US" sz="3400" b="1">
                <a:latin typeface="Times New Roman" pitchFamily="18" charset="0"/>
              </a:rPr>
              <a:t>。如：</a:t>
            </a:r>
          </a:p>
          <a:p>
            <a:pPr algn="l">
              <a:lnSpc>
                <a:spcPct val="90000"/>
              </a:lnSpc>
            </a:pPr>
            <a:r>
              <a:rPr lang="en-US" altLang="zh-CN" sz="3400" b="1">
                <a:latin typeface="Times New Roman" pitchFamily="18" charset="0"/>
              </a:rPr>
              <a:t>The math problem is</a:t>
            </a:r>
            <a:r>
              <a:rPr lang="en-US" altLang="zh-CN" sz="3400" b="1">
                <a:solidFill>
                  <a:srgbClr val="FF3399"/>
                </a:solidFill>
                <a:latin typeface="Times New Roman" pitchFamily="18" charset="0"/>
              </a:rPr>
              <a:t> too</a:t>
            </a:r>
            <a:r>
              <a:rPr lang="en-US" altLang="zh-CN" sz="3400" b="1">
                <a:latin typeface="Times New Roman" pitchFamily="18" charset="0"/>
              </a:rPr>
              <a:t> difficult for me </a:t>
            </a:r>
            <a:r>
              <a:rPr lang="en-US" altLang="zh-CN" sz="3400" b="1">
                <a:solidFill>
                  <a:srgbClr val="FF3399"/>
                </a:solidFill>
                <a:latin typeface="Times New Roman" pitchFamily="18" charset="0"/>
              </a:rPr>
              <a:t>to</a:t>
            </a:r>
            <a:r>
              <a:rPr lang="en-US" altLang="zh-CN" sz="3400" b="1">
                <a:latin typeface="Times New Roman" pitchFamily="18" charset="0"/>
              </a:rPr>
              <a:t> work out. </a:t>
            </a:r>
          </a:p>
          <a:p>
            <a:pPr algn="l">
              <a:lnSpc>
                <a:spcPct val="90000"/>
              </a:lnSpc>
            </a:pPr>
            <a:r>
              <a:rPr lang="zh-CN" altLang="en-US" sz="3400" b="1">
                <a:latin typeface="Times New Roman" pitchFamily="18" charset="0"/>
              </a:rPr>
              <a:t>这道数学题太难，我解不出来。</a:t>
            </a:r>
          </a:p>
        </p:txBody>
      </p:sp>
      <p:pic>
        <p:nvPicPr>
          <p:cNvPr id="100356" name="Picture 4" descr="ly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437063"/>
            <a:ext cx="3289300" cy="78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395288" y="5157788"/>
            <a:ext cx="82804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b="1">
                <a:latin typeface="Times New Roman" pitchFamily="18" charset="0"/>
              </a:rPr>
              <a:t>完成句子：</a:t>
            </a:r>
          </a:p>
          <a:p>
            <a:pPr algn="l"/>
            <a:r>
              <a:rPr lang="zh-CN" altLang="en-US" sz="3200" b="1">
                <a:latin typeface="Times New Roman" pitchFamily="18" charset="0"/>
              </a:rPr>
              <a:t>我的汤太烫，没法喝。</a:t>
            </a:r>
            <a:r>
              <a:rPr lang="en-US" altLang="zh-CN" sz="3200" b="1">
                <a:latin typeface="Times New Roman" pitchFamily="18" charset="0"/>
              </a:rPr>
              <a:t>(hot)     (2013</a:t>
            </a:r>
            <a:r>
              <a:rPr lang="zh-CN" altLang="en-US" sz="3200" b="1">
                <a:latin typeface="Times New Roman" pitchFamily="18" charset="0"/>
              </a:rPr>
              <a:t>湖北宜昌</a:t>
            </a:r>
            <a:r>
              <a:rPr lang="en-US" altLang="zh-CN" sz="3200" b="1">
                <a:latin typeface="Times New Roman" pitchFamily="18" charset="0"/>
              </a:rPr>
              <a:t>)</a:t>
            </a:r>
          </a:p>
          <a:p>
            <a:pPr algn="l"/>
            <a:r>
              <a:rPr lang="en-US" altLang="zh-CN" sz="3200" b="1">
                <a:latin typeface="Times New Roman" pitchFamily="18" charset="0"/>
              </a:rPr>
              <a:t>My soup is _____________________.</a:t>
            </a: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2411413" y="6100763"/>
            <a:ext cx="46085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too hot to drink</a:t>
            </a:r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0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/>
      <p:bldP spid="10035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395288" y="1196975"/>
            <a:ext cx="822960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41325" indent="-441325" algn="l"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4</a:t>
            </a:r>
            <a:r>
              <a:rPr lang="en-US" sz="3600" b="1">
                <a:latin typeface="Times New Roman" pitchFamily="18" charset="0"/>
              </a:rPr>
              <a:t>. Yes, the games will be more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exciting</a:t>
            </a:r>
            <a:r>
              <a:rPr lang="en-US" sz="3600" b="1">
                <a:latin typeface="Times New Roman" pitchFamily="18" charset="0"/>
              </a:rPr>
              <a:t>, too.    </a:t>
            </a:r>
          </a:p>
          <a:p>
            <a:pPr marL="441325" indent="-441325" algn="l">
              <a:lnSpc>
                <a:spcPct val="120000"/>
              </a:lnSpc>
            </a:pPr>
            <a:r>
              <a:rPr lang="en-US" sz="3600" b="1">
                <a:latin typeface="Times New Roman" pitchFamily="18" charset="0"/>
              </a:rPr>
              <a:t>   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exciting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意为“令人兴奋的、令人激动的”</a:t>
            </a:r>
          </a:p>
          <a:p>
            <a:pPr marL="441325" indent="-441325" algn="l">
              <a:lnSpc>
                <a:spcPct val="120000"/>
              </a:lnSpc>
            </a:pPr>
            <a:r>
              <a:rPr lang="en-US" sz="3600" b="1">
                <a:latin typeface="Times New Roman" pitchFamily="18" charset="0"/>
              </a:rPr>
              <a:t>   e.g. The movie has an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exciting</a:t>
            </a:r>
            <a:r>
              <a:rPr lang="en-US" sz="3600" b="1">
                <a:latin typeface="Times New Roman" pitchFamily="18" charset="0"/>
              </a:rPr>
              <a:t> opening.</a:t>
            </a:r>
          </a:p>
          <a:p>
            <a:pPr marL="441325" indent="-441325" algn="l"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</a:rPr>
              <a:t>          电影的开头非常刺激。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AutoShape 2"/>
          <p:cNvSpPr>
            <a:spLocks noChangeArrowheads="1"/>
          </p:cNvSpPr>
          <p:nvPr/>
        </p:nvSpPr>
        <p:spPr bwMode="auto">
          <a:xfrm>
            <a:off x="468313" y="1700213"/>
            <a:ext cx="311150" cy="330200"/>
          </a:xfrm>
          <a:prstGeom prst="star5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55" name="WordArt 15"/>
          <p:cNvSpPr>
            <a:spLocks noChangeArrowheads="1" noChangeShapeType="1" noTextEdit="1"/>
          </p:cNvSpPr>
          <p:nvPr/>
        </p:nvSpPr>
        <p:spPr bwMode="auto">
          <a:xfrm>
            <a:off x="1692275" y="620713"/>
            <a:ext cx="3219450" cy="777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Objectives</a:t>
            </a:r>
            <a:endParaRPr lang="zh-CN" altLang="en-US" sz="3600" b="1" kern="10">
              <a:ln w="19050">
                <a:solidFill>
                  <a:srgbClr val="FF66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74756" name="Picture 4" descr="女英语教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563563"/>
            <a:ext cx="1009650" cy="91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900113" y="1558925"/>
            <a:ext cx="7993062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400" b="1">
                <a:latin typeface="Times New Roman" pitchFamily="18" charset="0"/>
              </a:rPr>
              <a:t>To be able to get specific information about party </a:t>
            </a:r>
          </a:p>
          <a:p>
            <a:pPr algn="l"/>
            <a:r>
              <a:rPr lang="en-US" altLang="zh-CN" sz="3400" b="1">
                <a:latin typeface="Times New Roman" pitchFamily="18" charset="0"/>
              </a:rPr>
              <a:t>To learn to talk about consequences:</a:t>
            </a:r>
          </a:p>
          <a:p>
            <a:pPr algn="l"/>
            <a:r>
              <a:rPr lang="en-US" altLang="zh-CN" sz="3400" b="1" i="1">
                <a:solidFill>
                  <a:srgbClr val="6600FF"/>
                </a:solidFill>
                <a:latin typeface="Times New Roman" pitchFamily="18" charset="0"/>
              </a:rPr>
              <a:t>— I think I’ll go to the party.</a:t>
            </a:r>
          </a:p>
          <a:p>
            <a:pPr algn="l"/>
            <a:r>
              <a:rPr lang="en-US" altLang="zh-CN" sz="3400" b="1" i="1">
                <a:solidFill>
                  <a:srgbClr val="6600FF"/>
                </a:solidFill>
                <a:latin typeface="Times New Roman" pitchFamily="18" charset="0"/>
              </a:rPr>
              <a:t>— If you do, you’ll have a great time.</a:t>
            </a:r>
          </a:p>
          <a:p>
            <a:pPr algn="l"/>
            <a:r>
              <a:rPr lang="en-US" altLang="zh-CN" sz="3400" b="1" i="1">
                <a:solidFill>
                  <a:srgbClr val="6600FF"/>
                </a:solidFill>
                <a:latin typeface="Times New Roman" pitchFamily="18" charset="0"/>
              </a:rPr>
              <a:t>— What will happen if they have the party today?</a:t>
            </a:r>
          </a:p>
          <a:p>
            <a:pPr algn="l"/>
            <a:r>
              <a:rPr lang="en-US" altLang="zh-CN" sz="3400" b="1" i="1">
                <a:solidFill>
                  <a:srgbClr val="6600FF"/>
                </a:solidFill>
                <a:latin typeface="Times New Roman" pitchFamily="18" charset="0"/>
              </a:rPr>
              <a:t>— If they have it today, half the class won’t come.</a:t>
            </a:r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auto">
          <a:xfrm>
            <a:off x="468313" y="2708275"/>
            <a:ext cx="311150" cy="330200"/>
          </a:xfrm>
          <a:prstGeom prst="star5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395288" y="1557338"/>
            <a:ext cx="8426450" cy="470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前者是“对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感到兴奋”，通常主语是人，后者是“令人感到兴奋的”，通常主语是物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事件。</a:t>
            </a:r>
            <a:r>
              <a:rPr lang="zh-CN" altLang="en-US" sz="3600" b="1">
                <a:latin typeface="Times New Roman" pitchFamily="18" charset="0"/>
              </a:rPr>
              <a:t>例如：</a:t>
            </a:r>
          </a:p>
          <a:p>
            <a:pPr algn="l">
              <a:lnSpc>
                <a:spcPct val="12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Are you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excited</a:t>
            </a:r>
            <a:r>
              <a:rPr lang="en-US" sz="3600" b="1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>
                <a:latin typeface="Times New Roman" pitchFamily="18" charset="0"/>
              </a:rPr>
              <a:t>about going to Beijing? </a:t>
            </a:r>
            <a:r>
              <a:rPr lang="zh-CN" altLang="en-US" sz="3600" b="1">
                <a:latin typeface="Times New Roman" pitchFamily="18" charset="0"/>
              </a:rPr>
              <a:t>你要去北京了，感到兴奋吗？ </a:t>
            </a:r>
            <a:br>
              <a:rPr lang="zh-CN" altLang="en-US" sz="3600" b="1">
                <a:latin typeface="Times New Roman" pitchFamily="18" charset="0"/>
              </a:rPr>
            </a:br>
            <a:r>
              <a:rPr lang="en-US" sz="3600" b="1">
                <a:latin typeface="Times New Roman" pitchFamily="18" charset="0"/>
              </a:rPr>
              <a:t>He told us an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</a:rPr>
              <a:t>exciting</a:t>
            </a:r>
            <a:r>
              <a:rPr lang="en-US" sz="3600" b="1">
                <a:latin typeface="Times New Roman" pitchFamily="18" charset="0"/>
              </a:rPr>
              <a:t> story yesterday.    </a:t>
            </a:r>
            <a:r>
              <a:rPr lang="zh-CN" altLang="en-US" sz="3600" b="1">
                <a:latin typeface="Times New Roman" pitchFamily="18" charset="0"/>
              </a:rPr>
              <a:t>他昨天给我们讲了一个使人激动的故事。</a:t>
            </a:r>
            <a:endParaRPr lang="en-US" sz="3600" b="1">
              <a:latin typeface="Times New Roman" pitchFamily="18" charset="0"/>
            </a:endParaRPr>
          </a:p>
        </p:txBody>
      </p:sp>
      <p:pic>
        <p:nvPicPr>
          <p:cNvPr id="102403" name="Picture 3" descr="辨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0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4" name="WordArt 4"/>
          <p:cNvSpPr>
            <a:spLocks noChangeArrowheads="1" noChangeShapeType="1"/>
          </p:cNvSpPr>
          <p:nvPr/>
        </p:nvSpPr>
        <p:spPr bwMode="auto">
          <a:xfrm>
            <a:off x="2843213" y="504825"/>
            <a:ext cx="49688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exciting&amp;excited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qui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3865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427" name="Group 3"/>
          <p:cNvGrpSpPr>
            <a:grpSpLocks/>
          </p:cNvGrpSpPr>
          <p:nvPr/>
        </p:nvGrpSpPr>
        <p:grpSpPr bwMode="auto">
          <a:xfrm>
            <a:off x="4267200" y="914400"/>
            <a:ext cx="2411413" cy="1720850"/>
            <a:chOff x="2744" y="725"/>
            <a:chExt cx="1545" cy="1099"/>
          </a:xfrm>
        </p:grpSpPr>
        <p:pic>
          <p:nvPicPr>
            <p:cNvPr id="103428" name="Picture 4" descr="Individual%2520with%2520trophy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" y="725"/>
              <a:ext cx="511" cy="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29" name="Text Box 5"/>
            <p:cNvSpPr txBox="1">
              <a:spLocks noChangeArrowheads="1"/>
            </p:cNvSpPr>
            <p:nvPr/>
          </p:nvSpPr>
          <p:spPr bwMode="auto">
            <a:xfrm>
              <a:off x="2744" y="1571"/>
              <a:ext cx="1536" cy="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sz="2000" b="1">
                  <a:solidFill>
                    <a:srgbClr val="9900CC"/>
                  </a:solidFill>
                </a:rPr>
                <a:t>Individual activity</a:t>
              </a:r>
              <a:endParaRPr lang="en-US" altLang="zh-CN">
                <a:solidFill>
                  <a:srgbClr val="9900CC"/>
                </a:solidFill>
              </a:endParaRPr>
            </a:p>
          </p:txBody>
        </p:sp>
      </p:grpSp>
      <p:pic>
        <p:nvPicPr>
          <p:cNvPr id="103430" name="Picture 6" descr="e45a5afda8d0afc2358e5eabcd172430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20" r="74806" b="67595"/>
          <a:stretch>
            <a:fillRect/>
          </a:stretch>
        </p:blipFill>
        <p:spPr bwMode="auto">
          <a:xfrm>
            <a:off x="5943600" y="4252913"/>
            <a:ext cx="895350" cy="108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4495800" y="3124200"/>
            <a:ext cx="3816350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">
              <a:lnSpc>
                <a:spcPct val="105000"/>
              </a:lnSpc>
            </a:pPr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注</a:t>
            </a:r>
            <a:r>
              <a:rPr lang="en-US" altLang="zh-CN" sz="2800" b="1">
                <a:latin typeface="华文细黑" pitchFamily="2" charset="-122"/>
                <a:ea typeface="华文细黑" pitchFamily="2" charset="-122"/>
              </a:rPr>
              <a:t>: </a:t>
            </a:r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另附 </a:t>
            </a:r>
            <a:r>
              <a:rPr lang="en-US" altLang="zh-CN" sz="2800" b="1">
                <a:latin typeface="华文细黑" pitchFamily="2" charset="-122"/>
                <a:ea typeface="华文细黑" pitchFamily="2" charset="-122"/>
              </a:rPr>
              <a:t>word </a:t>
            </a:r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文档。</a:t>
            </a:r>
          </a:p>
          <a:p>
            <a:pPr fontAlgn="b">
              <a:lnSpc>
                <a:spcPct val="105000"/>
              </a:lnSpc>
            </a:pPr>
            <a:r>
              <a:rPr lang="zh-CN" altLang="en-US" sz="2800" b="1">
                <a:latin typeface="华文细黑" pitchFamily="2" charset="-122"/>
                <a:ea typeface="华文细黑" pitchFamily="2" charset="-122"/>
              </a:rPr>
              <a:t>点击此处链接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WordArt 4"/>
          <p:cNvSpPr>
            <a:spLocks noChangeArrowheads="1" noChangeShapeType="1" noTextEdit="1"/>
          </p:cNvSpPr>
          <p:nvPr/>
        </p:nvSpPr>
        <p:spPr bwMode="auto">
          <a:xfrm>
            <a:off x="2555875" y="765175"/>
            <a:ext cx="3600450" cy="7651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1537"/>
              </a:avLst>
            </a:prstTxWarp>
          </a:bodyPr>
          <a:lstStyle/>
          <a:p>
            <a:r>
              <a:rPr lang="en-US" altLang="zh-CN" sz="4000" b="1">
                <a:ln w="9525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Exercises</a:t>
            </a:r>
            <a:endParaRPr lang="zh-CN" altLang="en-US" sz="4000" b="1">
              <a:ln w="9525">
                <a:solidFill>
                  <a:srgbClr val="99CC00"/>
                </a:solidFill>
                <a:round/>
                <a:headEnd/>
                <a:tailEnd/>
              </a:ln>
              <a:solidFill>
                <a:srgbClr val="FFCC00"/>
              </a:solidFill>
              <a:latin typeface="Arial"/>
              <a:cs typeface="Arial"/>
            </a:endParaRPr>
          </a:p>
        </p:txBody>
      </p:sp>
      <p:sp>
        <p:nvSpPr>
          <p:cNvPr id="104451" name="Text Box 5"/>
          <p:cNvSpPr txBox="1">
            <a:spLocks noChangeArrowheads="1"/>
          </p:cNvSpPr>
          <p:nvPr/>
        </p:nvSpPr>
        <p:spPr bwMode="auto">
          <a:xfrm>
            <a:off x="503238" y="1925638"/>
            <a:ext cx="7740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66FF"/>
                </a:solidFill>
                <a:latin typeface="Times New Roman" pitchFamily="18" charset="0"/>
              </a:rPr>
              <a:t>用括号内所给单词的正确形式填空。</a:t>
            </a:r>
            <a:endParaRPr lang="en-US" sz="3600" b="1">
              <a:solidFill>
                <a:srgbClr val="0066FF"/>
              </a:solidFill>
              <a:latin typeface="Times New Roman" pitchFamily="18" charset="0"/>
            </a:endParaRP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431800" y="2646363"/>
            <a:ext cx="8172450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0668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5240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9812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4384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895600" indent="-609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352800" indent="-609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810000" indent="-609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267200" indent="-609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1. I’ll buy a computer if I _______ (have) 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    enough money.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2. I’m sure if he _____ (go) to the party, 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    he ________  (have) a great time.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53" name="Text Box 6"/>
          <p:cNvSpPr txBox="1">
            <a:spLocks noChangeArrowheads="1"/>
          </p:cNvSpPr>
          <p:nvPr/>
        </p:nvSpPr>
        <p:spPr bwMode="auto">
          <a:xfrm>
            <a:off x="5868988" y="2622550"/>
            <a:ext cx="1008062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has</a:t>
            </a:r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3706813" y="4156075"/>
            <a:ext cx="1152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goes</a:t>
            </a:r>
          </a:p>
        </p:txBody>
      </p:sp>
      <p:sp>
        <p:nvSpPr>
          <p:cNvPr id="104455" name="Text Box 19"/>
          <p:cNvSpPr txBox="1">
            <a:spLocks noChangeArrowheads="1"/>
          </p:cNvSpPr>
          <p:nvPr/>
        </p:nvSpPr>
        <p:spPr bwMode="auto">
          <a:xfrm>
            <a:off x="1476375" y="4948238"/>
            <a:ext cx="20161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will have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animBg="1"/>
      <p:bldP spid="104451" grpId="0" autoUpdateAnimBg="0"/>
      <p:bldP spid="104452" grpId="0" autoUpdateAnimBg="0"/>
      <p:bldP spid="104453" grpId="0" autoUpdateAnimBg="0"/>
      <p:bldP spid="104454" grpId="0" autoUpdateAnimBg="0"/>
      <p:bldP spid="104455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4"/>
          <p:cNvSpPr txBox="1">
            <a:spLocks noChangeArrowheads="1"/>
          </p:cNvSpPr>
          <p:nvPr/>
        </p:nvSpPr>
        <p:spPr bwMode="auto">
          <a:xfrm>
            <a:off x="360363" y="1196975"/>
            <a:ext cx="8459787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3. You ___________ (not get) nervous if 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     you _____ (do ) enough exercise.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4. If she _______ (finish ) work early, she 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    ______ (go) home.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5. If it _____(rain), we ________ (stay) at 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  <a:cs typeface="Times New Roman" pitchFamily="18" charset="0"/>
              </a:rPr>
              <a:t>    home.</a:t>
            </a:r>
            <a:endParaRPr lang="en-US" altLang="zh-CN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475" name="Text Box 22"/>
          <p:cNvSpPr txBox="1">
            <a:spLocks noChangeArrowheads="1"/>
          </p:cNvSpPr>
          <p:nvPr/>
        </p:nvSpPr>
        <p:spPr bwMode="auto">
          <a:xfrm>
            <a:off x="2122488" y="2066925"/>
            <a:ext cx="936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</a:p>
        </p:txBody>
      </p:sp>
      <p:sp>
        <p:nvSpPr>
          <p:cNvPr id="105476" name="Text Box 6"/>
          <p:cNvSpPr txBox="1">
            <a:spLocks noChangeArrowheads="1"/>
          </p:cNvSpPr>
          <p:nvPr/>
        </p:nvSpPr>
        <p:spPr bwMode="auto">
          <a:xfrm>
            <a:off x="2051050" y="2781300"/>
            <a:ext cx="18716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finishes</a:t>
            </a:r>
          </a:p>
        </p:txBody>
      </p:sp>
      <p:sp>
        <p:nvSpPr>
          <p:cNvPr id="105477" name="Text Box 19"/>
          <p:cNvSpPr txBox="1">
            <a:spLocks noChangeArrowheads="1"/>
          </p:cNvSpPr>
          <p:nvPr/>
        </p:nvSpPr>
        <p:spPr bwMode="auto">
          <a:xfrm>
            <a:off x="885825" y="3457575"/>
            <a:ext cx="1620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will go</a:t>
            </a:r>
          </a:p>
        </p:txBody>
      </p:sp>
      <p:sp>
        <p:nvSpPr>
          <p:cNvPr id="105478" name="Text Box 19"/>
          <p:cNvSpPr txBox="1">
            <a:spLocks noChangeArrowheads="1"/>
          </p:cNvSpPr>
          <p:nvPr/>
        </p:nvSpPr>
        <p:spPr bwMode="auto">
          <a:xfrm>
            <a:off x="1619250" y="4198938"/>
            <a:ext cx="6048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rains                    will stay</a:t>
            </a:r>
          </a:p>
        </p:txBody>
      </p:sp>
      <p:sp>
        <p:nvSpPr>
          <p:cNvPr id="105479" name="Text Box 19"/>
          <p:cNvSpPr txBox="1">
            <a:spLocks noChangeArrowheads="1"/>
          </p:cNvSpPr>
          <p:nvPr/>
        </p:nvSpPr>
        <p:spPr bwMode="auto">
          <a:xfrm>
            <a:off x="2124075" y="1268413"/>
            <a:ext cx="23764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won’t get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utoUpdateAnimBg="0"/>
      <p:bldP spid="105475" grpId="0" autoUpdateAnimBg="0"/>
      <p:bldP spid="105476" grpId="0" autoUpdateAnimBg="0"/>
      <p:bldP spid="105477" grpId="0" autoUpdateAnimBg="0"/>
      <p:bldP spid="105478" grpId="0" autoUpdateAnimBg="0"/>
      <p:bldP spid="105479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323850" y="549275"/>
            <a:ext cx="8424863" cy="539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  <a:spcBef>
                <a:spcPct val="25000"/>
              </a:spcBef>
            </a:pPr>
            <a:r>
              <a:rPr lang="en-US" altLang="zh-CN" sz="3600" b="1">
                <a:solidFill>
                  <a:srgbClr val="6600CC"/>
                </a:solidFill>
                <a:latin typeface="Times New Roman" pitchFamily="18" charset="0"/>
              </a:rPr>
              <a:t>Ⅰ. </a:t>
            </a:r>
            <a:r>
              <a:rPr lang="zh-CN" altLang="en-US" sz="3600" b="1">
                <a:solidFill>
                  <a:srgbClr val="6600CC"/>
                </a:solidFill>
                <a:latin typeface="Times New Roman" pitchFamily="18" charset="0"/>
              </a:rPr>
              <a:t>用括号内所给动词的适当形式填空。</a:t>
            </a:r>
          </a:p>
          <a:p>
            <a:pPr algn="l">
              <a:lnSpc>
                <a:spcPct val="105000"/>
              </a:lnSpc>
              <a:spcBef>
                <a:spcPct val="25000"/>
              </a:spcBef>
            </a:pPr>
            <a:r>
              <a:rPr lang="en-US" altLang="zh-CN" sz="3600" b="1">
                <a:latin typeface="Times New Roman" pitchFamily="18" charset="0"/>
              </a:rPr>
              <a:t>1. If you _______ (forget) your tickets, you can’t ______ (go) to the concert.</a:t>
            </a:r>
          </a:p>
          <a:p>
            <a:pPr algn="l">
              <a:lnSpc>
                <a:spcPct val="105000"/>
              </a:lnSpc>
              <a:spcBef>
                <a:spcPct val="25000"/>
              </a:spcBef>
            </a:pPr>
            <a:r>
              <a:rPr lang="en-US" altLang="zh-CN" sz="3600" b="1">
                <a:latin typeface="Times New Roman" pitchFamily="18" charset="0"/>
              </a:rPr>
              <a:t>2. If Jenny ______ (fail) the test again, the   </a:t>
            </a:r>
          </a:p>
          <a:p>
            <a:pPr algn="l">
              <a:lnSpc>
                <a:spcPct val="105000"/>
              </a:lnSpc>
              <a:spcBef>
                <a:spcPct val="25000"/>
              </a:spcBef>
            </a:pPr>
            <a:r>
              <a:rPr lang="en-US" altLang="zh-CN" sz="3600" b="1">
                <a:latin typeface="Times New Roman" pitchFamily="18" charset="0"/>
              </a:rPr>
              <a:t>teacher _______ (ask) her mother to </a:t>
            </a:r>
          </a:p>
          <a:p>
            <a:pPr algn="l">
              <a:lnSpc>
                <a:spcPct val="105000"/>
              </a:lnSpc>
              <a:spcBef>
                <a:spcPct val="25000"/>
              </a:spcBef>
            </a:pPr>
            <a:r>
              <a:rPr lang="en-US" altLang="zh-CN" sz="3600" b="1">
                <a:latin typeface="Times New Roman" pitchFamily="18" charset="0"/>
              </a:rPr>
              <a:t>come to school.</a:t>
            </a:r>
          </a:p>
          <a:p>
            <a:pPr algn="l">
              <a:lnSpc>
                <a:spcPct val="105000"/>
              </a:lnSpc>
              <a:spcBef>
                <a:spcPct val="25000"/>
              </a:spcBef>
            </a:pPr>
            <a:r>
              <a:rPr lang="en-US" altLang="zh-CN" sz="3600" b="1">
                <a:latin typeface="Times New Roman" pitchFamily="18" charset="0"/>
              </a:rPr>
              <a:t>3. If you ______ (play) music too loud, your roommates ________(be) mad at you.</a:t>
            </a: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1979613" y="1196975"/>
            <a:ext cx="1758950" cy="127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FF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15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  forget </a:t>
            </a:r>
          </a:p>
          <a:p>
            <a:pPr algn="l">
              <a:spcBef>
                <a:spcPct val="15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     go</a:t>
            </a: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1909763" y="2551113"/>
            <a:ext cx="208597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FF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25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       fails </a:t>
            </a:r>
          </a:p>
          <a:p>
            <a:pPr algn="l">
              <a:spcBef>
                <a:spcPct val="25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will ask</a:t>
            </a: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2051050" y="4581525"/>
            <a:ext cx="3600450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FF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25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  play </a:t>
            </a:r>
          </a:p>
          <a:p>
            <a:pPr algn="l">
              <a:spcBef>
                <a:spcPct val="25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               will be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/>
      <p:bldP spid="10650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250825" y="581025"/>
            <a:ext cx="8748713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solidFill>
                  <a:srgbClr val="6600CC"/>
                </a:solidFill>
                <a:latin typeface="Times New Roman" pitchFamily="18" charset="0"/>
              </a:rPr>
              <a:t>Ⅱ. </a:t>
            </a:r>
            <a:r>
              <a:rPr lang="zh-CN" altLang="en-US" sz="3600" b="1">
                <a:solidFill>
                  <a:srgbClr val="6600CC"/>
                </a:solidFill>
                <a:latin typeface="Times New Roman" pitchFamily="18" charset="0"/>
              </a:rPr>
              <a:t>根据句意及汉语提示完成下列句子。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1. If you don’t get up now, you’ll ______ ______ (</a:t>
            </a:r>
            <a:r>
              <a:rPr lang="zh-CN" altLang="en-US" sz="3600" b="1">
                <a:latin typeface="Times New Roman" pitchFamily="18" charset="0"/>
              </a:rPr>
              <a:t>迟到</a:t>
            </a:r>
            <a:r>
              <a:rPr lang="en-US" altLang="zh-CN" sz="3600" b="1">
                <a:latin typeface="Times New Roman" pitchFamily="18" charset="0"/>
              </a:rPr>
              <a:t>) for school.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2. — When are you going to have the party?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    — Let’s have it ______ _______ _______</a:t>
            </a:r>
            <a:r>
              <a:rPr lang="zh-CN" altLang="en-US" sz="3600" b="1">
                <a:latin typeface="Times New Roman" pitchFamily="18" charset="0"/>
              </a:rPr>
              <a:t>　　　　 　　　　 　　　　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</a:rPr>
              <a:t>在周五晚上</a:t>
            </a:r>
            <a:r>
              <a:rPr lang="en-US" altLang="zh-CN" sz="3600" b="1">
                <a:latin typeface="Times New Roman" pitchFamily="18" charset="0"/>
              </a:rPr>
              <a:t>).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3. The exam was so difficult that ______ ______ _______ (</a:t>
            </a:r>
            <a:r>
              <a:rPr lang="zh-CN" altLang="en-US" sz="3600" b="1">
                <a:latin typeface="Times New Roman" pitchFamily="18" charset="0"/>
              </a:rPr>
              <a:t>一半的学生</a:t>
            </a:r>
            <a:r>
              <a:rPr lang="en-US" altLang="zh-CN" sz="3600" b="1">
                <a:latin typeface="Times New Roman" pitchFamily="18" charset="0"/>
              </a:rPr>
              <a:t>) failed it.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4. _______ ______ _______ (</a:t>
            </a:r>
            <a:r>
              <a:rPr lang="zh-CN" altLang="en-US" sz="3600" b="1">
                <a:latin typeface="Times New Roman" pitchFamily="18" charset="0"/>
              </a:rPr>
              <a:t>将会怎么样</a:t>
            </a:r>
            <a:r>
              <a:rPr lang="en-US" altLang="zh-CN" sz="3600" b="1">
                <a:latin typeface="Times New Roman" pitchFamily="18" charset="0"/>
              </a:rPr>
              <a:t>) if I don’t clean my room?</a:t>
            </a:r>
            <a:r>
              <a:rPr lang="zh-CN" altLang="en-US" sz="3600" b="1">
                <a:latin typeface="Times New Roman" pitchFamily="18" charset="0"/>
              </a:rPr>
              <a:t>　</a:t>
            </a: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6877050" y="1125538"/>
            <a:ext cx="1439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be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539750" y="1708150"/>
            <a:ext cx="1439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late</a:t>
            </a: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4140200" y="2781300"/>
            <a:ext cx="4968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on     Friday    evening</a:t>
            </a: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6804025" y="3860800"/>
            <a:ext cx="1439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half</a:t>
            </a: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684213" y="4371975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 the     class</a:t>
            </a: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827088" y="5013325"/>
            <a:ext cx="51133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i="1">
                <a:solidFill>
                  <a:srgbClr val="FF0066"/>
                </a:solidFill>
                <a:latin typeface="Times New Roman" pitchFamily="18" charset="0"/>
              </a:rPr>
              <a:t>What      will       happen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4" grpId="0"/>
      <p:bldP spid="107525" grpId="0"/>
      <p:bldP spid="107526" grpId="0"/>
      <p:bldP spid="107527" grpId="0"/>
      <p:bldP spid="1075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Rectangle 3"/>
          <p:cNvSpPr>
            <a:spLocks noChangeArrowheads="1"/>
          </p:cNvSpPr>
          <p:nvPr/>
        </p:nvSpPr>
        <p:spPr bwMode="auto">
          <a:xfrm>
            <a:off x="684213" y="1557338"/>
            <a:ext cx="799465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latin typeface="Times New Roman" pitchFamily="18" charset="0"/>
              </a:rPr>
              <a:t>— I think I</a:t>
            </a: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’ll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take </a:t>
            </a:r>
            <a:r>
              <a:rPr lang="en-US" altLang="zh-CN" sz="3600" b="1">
                <a:latin typeface="Times New Roman" pitchFamily="18" charset="0"/>
              </a:rPr>
              <a:t>the bus to the party.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—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If</a:t>
            </a:r>
            <a:r>
              <a:rPr lang="en-US" altLang="zh-CN" sz="3600" b="1">
                <a:latin typeface="Times New Roman" pitchFamily="18" charset="0"/>
              </a:rPr>
              <a:t> you do, you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’ll</a:t>
            </a:r>
            <a:r>
              <a:rPr lang="en-US" altLang="zh-CN" sz="3600" b="1">
                <a:latin typeface="Times New Roman" pitchFamily="18" charset="0"/>
              </a:rPr>
              <a:t> be late.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— I think I</a:t>
            </a: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</a:rPr>
              <a:t>’ll </a:t>
            </a:r>
            <a:r>
              <a:rPr lang="en-US" altLang="zh-CN" sz="3600" b="1">
                <a:latin typeface="Times New Roman" pitchFamily="18" charset="0"/>
              </a:rPr>
              <a:t>stay at home.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— 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If</a:t>
            </a:r>
            <a:r>
              <a:rPr lang="en-US" altLang="zh-CN" sz="3600" b="1">
                <a:latin typeface="Times New Roman" pitchFamily="18" charset="0"/>
              </a:rPr>
              <a:t> you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do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you’ll</a:t>
            </a:r>
            <a:r>
              <a:rPr lang="en-US" altLang="zh-CN" sz="3600" b="1">
                <a:latin typeface="Times New Roman" pitchFamily="18" charset="0"/>
              </a:rPr>
              <a:t> be sorry.</a:t>
            </a:r>
          </a:p>
          <a:p>
            <a:pPr algn="l"/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I’ll</a:t>
            </a:r>
            <a:r>
              <a:rPr lang="en-US" altLang="zh-CN" sz="3600" b="1">
                <a:latin typeface="Times New Roman" pitchFamily="18" charset="0"/>
              </a:rPr>
              <a:t> = I will   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you’ll</a:t>
            </a:r>
            <a:r>
              <a:rPr lang="en-US" altLang="zh-CN" sz="3600" b="1">
                <a:latin typeface="Times New Roman" pitchFamily="18" charset="0"/>
              </a:rPr>
              <a:t> = you will</a:t>
            </a:r>
          </a:p>
          <a:p>
            <a:pPr algn="l"/>
            <a:r>
              <a:rPr lang="en-US" altLang="zh-CN" sz="3600" b="1">
                <a:solidFill>
                  <a:srgbClr val="6600FF"/>
                </a:solidFill>
                <a:latin typeface="Times New Roman" pitchFamily="18" charset="0"/>
              </a:rPr>
              <a:t>let sb in/out  </a:t>
            </a:r>
            <a:r>
              <a:rPr lang="zh-CN" altLang="en-US" sz="3600" b="1">
                <a:solidFill>
                  <a:srgbClr val="6600FF"/>
                </a:solidFill>
                <a:latin typeface="Times New Roman" pitchFamily="18" charset="0"/>
              </a:rPr>
              <a:t>允许某人进入</a:t>
            </a:r>
            <a:r>
              <a:rPr lang="en-US" altLang="zh-CN" sz="3600" b="1">
                <a:solidFill>
                  <a:srgbClr val="6600FF"/>
                </a:solidFill>
                <a:latin typeface="Times New Roman" pitchFamily="18" charset="0"/>
              </a:rPr>
              <a:t>/</a:t>
            </a:r>
            <a:r>
              <a:rPr lang="zh-CN" altLang="en-US" sz="3600" b="1">
                <a:solidFill>
                  <a:srgbClr val="6600FF"/>
                </a:solidFill>
                <a:latin typeface="Times New Roman" pitchFamily="18" charset="0"/>
              </a:rPr>
              <a:t>出去</a:t>
            </a:r>
          </a:p>
          <a:p>
            <a:pPr algn="l"/>
            <a:r>
              <a:rPr lang="zh-CN" altLang="en-US" sz="3600" b="1">
                <a:solidFill>
                  <a:srgbClr val="6600FF"/>
                </a:solidFill>
                <a:latin typeface="Times New Roman" pitchFamily="18" charset="0"/>
              </a:rPr>
              <a:t>不定式作定语的用法：</a:t>
            </a:r>
          </a:p>
          <a:p>
            <a:pPr algn="l"/>
            <a:r>
              <a:rPr lang="en-US" altLang="zh-CN" sz="3600" b="1">
                <a:latin typeface="Times New Roman" pitchFamily="18" charset="0"/>
              </a:rPr>
              <a:t>When is a good time </a:t>
            </a:r>
            <a:r>
              <a:rPr lang="en-US" altLang="zh-CN" sz="3600" b="1">
                <a:solidFill>
                  <a:srgbClr val="FF3399"/>
                </a:solidFill>
                <a:latin typeface="Times New Roman" pitchFamily="18" charset="0"/>
              </a:rPr>
              <a:t>to have</a:t>
            </a:r>
            <a:r>
              <a:rPr lang="en-US" altLang="zh-CN" sz="3600" b="1">
                <a:latin typeface="Times New Roman" pitchFamily="18" charset="0"/>
              </a:rPr>
              <a:t> the party?</a:t>
            </a:r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4643438" y="627063"/>
            <a:ext cx="320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</a:rPr>
              <a:t>课时重点回顾</a:t>
            </a:r>
          </a:p>
        </p:txBody>
      </p:sp>
      <p:sp>
        <p:nvSpPr>
          <p:cNvPr id="108548" name="WordArt 4"/>
          <p:cNvSpPr>
            <a:spLocks noChangeArrowheads="1" noChangeShapeType="1" noTextEdit="1"/>
          </p:cNvSpPr>
          <p:nvPr/>
        </p:nvSpPr>
        <p:spPr bwMode="auto">
          <a:xfrm>
            <a:off x="971550" y="555625"/>
            <a:ext cx="33131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Review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WordArt 4"/>
          <p:cNvSpPr>
            <a:spLocks noChangeArrowheads="1" noChangeShapeType="1" noTextEdit="1"/>
          </p:cNvSpPr>
          <p:nvPr/>
        </p:nvSpPr>
        <p:spPr bwMode="auto">
          <a:xfrm>
            <a:off x="3059113" y="1052513"/>
            <a:ext cx="4608512" cy="11969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1537"/>
              </a:avLst>
            </a:prstTxWarp>
          </a:bodyPr>
          <a:lstStyle/>
          <a:p>
            <a:r>
              <a:rPr lang="en-US" altLang="zh-CN" sz="4000" b="1">
                <a:ln w="9525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Homework</a:t>
            </a:r>
            <a:endParaRPr lang="zh-CN" altLang="en-US" sz="4000" b="1">
              <a:ln w="9525">
                <a:solidFill>
                  <a:srgbClr val="99CC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1331913" y="2997200"/>
            <a:ext cx="6624637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096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0668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5240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9812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438400" indent="-609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895600" indent="-609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352800" indent="-609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810000" indent="-609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267200" indent="-609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4000" b="1">
                <a:latin typeface="Times New Roman" pitchFamily="18" charset="0"/>
              </a:rPr>
              <a:t>1. Remember the new words.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endParaRPr lang="en-US" altLang="zh-CN" sz="4000" b="1">
              <a:latin typeface="Times New Roman" pitchFamily="18" charset="0"/>
            </a:endParaRP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sz="4000" b="1">
                <a:latin typeface="Times New Roman" pitchFamily="18" charset="0"/>
              </a:rPr>
              <a:t>2. Preview the next part.</a:t>
            </a:r>
          </a:p>
        </p:txBody>
      </p:sp>
      <p:pic>
        <p:nvPicPr>
          <p:cNvPr id="109572" name="Picture 4" descr="xinsrc_5620803291605578239781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49275"/>
            <a:ext cx="1511300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3" name="Picture 5" descr="心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357563"/>
            <a:ext cx="34925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4" name="Picture 6" descr="心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34925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animBg="1"/>
      <p:bldP spid="10957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6" descr="MCj0343613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095375"/>
            <a:ext cx="40322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Text Box 8"/>
          <p:cNvSpPr txBox="1">
            <a:spLocks noChangeArrowheads="1"/>
          </p:cNvSpPr>
          <p:nvPr/>
        </p:nvSpPr>
        <p:spPr bwMode="auto">
          <a:xfrm>
            <a:off x="4787900" y="4237038"/>
            <a:ext cx="35290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She will be late.</a:t>
            </a:r>
          </a:p>
        </p:txBody>
      </p:sp>
      <p:sp>
        <p:nvSpPr>
          <p:cNvPr id="75780" name="Rectangle 9"/>
          <p:cNvSpPr>
            <a:spLocks noChangeArrowheads="1"/>
          </p:cNvSpPr>
          <p:nvPr/>
        </p:nvSpPr>
        <p:spPr bwMode="auto">
          <a:xfrm>
            <a:off x="611188" y="5595938"/>
            <a:ext cx="85328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If she _____ to school, she _____ ___late.</a:t>
            </a:r>
          </a:p>
        </p:txBody>
      </p:sp>
      <p:pic>
        <p:nvPicPr>
          <p:cNvPr id="75781" name="Picture 17" descr="MMj0356712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563688"/>
            <a:ext cx="216058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2" name="Text Box 18"/>
          <p:cNvSpPr txBox="1">
            <a:spLocks noChangeArrowheads="1"/>
          </p:cNvSpPr>
          <p:nvPr/>
        </p:nvSpPr>
        <p:spPr bwMode="auto">
          <a:xfrm>
            <a:off x="395288" y="3803650"/>
            <a:ext cx="318135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 She is going to</a:t>
            </a:r>
          </a:p>
          <a:p>
            <a:pPr>
              <a:lnSpc>
                <a:spcPct val="110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 walk to school.</a:t>
            </a:r>
          </a:p>
        </p:txBody>
      </p:sp>
      <p:sp>
        <p:nvSpPr>
          <p:cNvPr id="75783" name="Rectangle 19"/>
          <p:cNvSpPr>
            <a:spLocks noChangeArrowheads="1"/>
          </p:cNvSpPr>
          <p:nvPr/>
        </p:nvSpPr>
        <p:spPr bwMode="auto">
          <a:xfrm>
            <a:off x="1908175" y="5676900"/>
            <a:ext cx="10810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walks</a:t>
            </a:r>
          </a:p>
        </p:txBody>
      </p:sp>
      <p:sp>
        <p:nvSpPr>
          <p:cNvPr id="75784" name="Rectangle 20"/>
          <p:cNvSpPr>
            <a:spLocks noChangeArrowheads="1"/>
          </p:cNvSpPr>
          <p:nvPr/>
        </p:nvSpPr>
        <p:spPr bwMode="auto">
          <a:xfrm>
            <a:off x="5867400" y="5668963"/>
            <a:ext cx="8636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will</a:t>
            </a:r>
          </a:p>
        </p:txBody>
      </p:sp>
      <p:sp>
        <p:nvSpPr>
          <p:cNvPr id="75785" name="Rectangle 24"/>
          <p:cNvSpPr>
            <a:spLocks noChangeArrowheads="1"/>
          </p:cNvSpPr>
          <p:nvPr/>
        </p:nvSpPr>
        <p:spPr bwMode="auto">
          <a:xfrm>
            <a:off x="7092950" y="5668963"/>
            <a:ext cx="6477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be</a:t>
            </a:r>
          </a:p>
        </p:txBody>
      </p:sp>
      <p:sp>
        <p:nvSpPr>
          <p:cNvPr id="75786" name="Line 25"/>
          <p:cNvSpPr>
            <a:spLocks noChangeShapeType="1"/>
          </p:cNvSpPr>
          <p:nvPr/>
        </p:nvSpPr>
        <p:spPr bwMode="auto">
          <a:xfrm>
            <a:off x="2771775" y="4956175"/>
            <a:ext cx="1223963" cy="855663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5787" name="Line 26"/>
          <p:cNvSpPr>
            <a:spLocks noChangeShapeType="1"/>
          </p:cNvSpPr>
          <p:nvPr/>
        </p:nvSpPr>
        <p:spPr bwMode="auto">
          <a:xfrm flipH="1">
            <a:off x="4284663" y="4803775"/>
            <a:ext cx="1150937" cy="936625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5788" name="WordArt 4"/>
          <p:cNvSpPr>
            <a:spLocks noChangeArrowheads="1" noChangeShapeType="1" noTextEdit="1"/>
          </p:cNvSpPr>
          <p:nvPr/>
        </p:nvSpPr>
        <p:spPr bwMode="auto">
          <a:xfrm>
            <a:off x="250825" y="404813"/>
            <a:ext cx="4105275" cy="7191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Lead-in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utoUpdateAnimBg="0"/>
      <p:bldP spid="75780" grpId="0" autoUpdateAnimBg="0"/>
      <p:bldP spid="75782" grpId="0" autoUpdateAnimBg="0"/>
      <p:bldP spid="75783" grpId="0"/>
      <p:bldP spid="75784" grpId="0"/>
      <p:bldP spid="75785" grpId="0"/>
      <p:bldP spid="75786" grpId="0" animBg="1"/>
      <p:bldP spid="75787" grpId="0" animBg="1"/>
      <p:bldP spid="7578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3850" y="3716338"/>
            <a:ext cx="4248150" cy="1223962"/>
          </a:xfrm>
          <a:noFill/>
          <a:ln/>
        </p:spPr>
        <p:txBody>
          <a:bodyPr/>
          <a:lstStyle/>
          <a:p>
            <a:pPr marL="0" indent="0">
              <a:lnSpc>
                <a:spcPct val="115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It is going to rain tomorrow.</a:t>
            </a:r>
            <a:r>
              <a:rPr lang="en-US" sz="3600">
                <a:solidFill>
                  <a:srgbClr val="CC66FF"/>
                </a:solidFill>
                <a:latin typeface="Times New Roman" pitchFamily="18" charset="0"/>
              </a:rPr>
              <a:t>  </a:t>
            </a:r>
          </a:p>
        </p:txBody>
      </p:sp>
      <p:pic>
        <p:nvPicPr>
          <p:cNvPr id="76803" name="Picture 4" descr="142804957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549275"/>
            <a:ext cx="3052762" cy="3052763"/>
          </a:xfrm>
          <a:noFill/>
          <a:ln/>
        </p:spPr>
      </p:pic>
      <p:sp>
        <p:nvSpPr>
          <p:cNvPr id="76804" name="Rectangle 6"/>
          <p:cNvSpPr>
            <a:spLocks noChangeArrowheads="1"/>
          </p:cNvSpPr>
          <p:nvPr/>
        </p:nvSpPr>
        <p:spPr bwMode="auto">
          <a:xfrm>
            <a:off x="4581525" y="3922713"/>
            <a:ext cx="41671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I will stay at home.</a:t>
            </a:r>
            <a:r>
              <a:rPr lang="en-US" sz="3600">
                <a:solidFill>
                  <a:srgbClr val="CC66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6805" name="Rectangle 7"/>
          <p:cNvSpPr>
            <a:spLocks noChangeArrowheads="1"/>
          </p:cNvSpPr>
          <p:nvPr/>
        </p:nvSpPr>
        <p:spPr bwMode="auto">
          <a:xfrm>
            <a:off x="287338" y="5589588"/>
            <a:ext cx="8856662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sz="3600" b="1">
                <a:solidFill>
                  <a:srgbClr val="000000"/>
                </a:solidFill>
                <a:latin typeface="Times New Roman" pitchFamily="18" charset="0"/>
              </a:rPr>
              <a:t>If it _____ tomorrow, I _____ _____ at home.</a:t>
            </a:r>
            <a:r>
              <a:rPr lang="en-US" sz="360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6806" name="Rectangle 11"/>
          <p:cNvSpPr>
            <a:spLocks noChangeArrowheads="1"/>
          </p:cNvSpPr>
          <p:nvPr/>
        </p:nvSpPr>
        <p:spPr bwMode="auto">
          <a:xfrm>
            <a:off x="1187450" y="5518150"/>
            <a:ext cx="11525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rains</a:t>
            </a:r>
          </a:p>
        </p:txBody>
      </p:sp>
      <p:sp>
        <p:nvSpPr>
          <p:cNvPr id="76807" name="Rectangle 12"/>
          <p:cNvSpPr>
            <a:spLocks noChangeArrowheads="1"/>
          </p:cNvSpPr>
          <p:nvPr/>
        </p:nvSpPr>
        <p:spPr bwMode="auto">
          <a:xfrm>
            <a:off x="5003800" y="5518150"/>
            <a:ext cx="10810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will</a:t>
            </a:r>
          </a:p>
        </p:txBody>
      </p:sp>
      <p:sp>
        <p:nvSpPr>
          <p:cNvPr id="76808" name="Rectangle 13"/>
          <p:cNvSpPr>
            <a:spLocks noChangeArrowheads="1"/>
          </p:cNvSpPr>
          <p:nvPr/>
        </p:nvSpPr>
        <p:spPr bwMode="auto">
          <a:xfrm>
            <a:off x="6156325" y="5518150"/>
            <a:ext cx="122396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stay</a:t>
            </a:r>
          </a:p>
        </p:txBody>
      </p:sp>
      <p:sp>
        <p:nvSpPr>
          <p:cNvPr id="76809" name="Line 14"/>
          <p:cNvSpPr>
            <a:spLocks noChangeShapeType="1"/>
          </p:cNvSpPr>
          <p:nvPr/>
        </p:nvSpPr>
        <p:spPr bwMode="auto">
          <a:xfrm>
            <a:off x="2700338" y="4654550"/>
            <a:ext cx="1223962" cy="935038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6810" name="Line 15"/>
          <p:cNvSpPr>
            <a:spLocks noChangeShapeType="1"/>
          </p:cNvSpPr>
          <p:nvPr/>
        </p:nvSpPr>
        <p:spPr bwMode="auto">
          <a:xfrm flipH="1">
            <a:off x="3924300" y="4438650"/>
            <a:ext cx="1295400" cy="1150938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pic>
        <p:nvPicPr>
          <p:cNvPr id="7681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49275"/>
            <a:ext cx="2686050" cy="32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uild="p" autoUpdateAnimBg="0"/>
      <p:bldP spid="76804" grpId="0" autoUpdateAnimBg="0"/>
      <p:bldP spid="76805" grpId="0" autoUpdateAnimBg="0"/>
      <p:bldP spid="76806" grpId="0"/>
      <p:bldP spid="76807" grpId="0"/>
      <p:bldP spid="76808" grpId="0"/>
      <p:bldP spid="76809" grpId="0" animBg="1"/>
      <p:bldP spid="768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47700" y="4868863"/>
            <a:ext cx="8245475" cy="1655762"/>
          </a:xfrm>
          <a:noFill/>
          <a:ln/>
        </p:spPr>
        <p:txBody>
          <a:bodyPr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3600" b="1">
                <a:latin typeface="Times New Roman" pitchFamily="18" charset="0"/>
              </a:rPr>
              <a:t>If it ____</a:t>
            </a:r>
            <a:r>
              <a:rPr lang="en-US" sz="3600" b="1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>
                <a:latin typeface="Times New Roman" pitchFamily="18" charset="0"/>
              </a:rPr>
              <a:t>sunny tomorrow, they _____ ______ a trip.</a:t>
            </a:r>
            <a:endParaRPr lang="en-US" sz="3600">
              <a:latin typeface="Times New Roman" pitchFamily="18" charset="0"/>
            </a:endParaRPr>
          </a:p>
        </p:txBody>
      </p:sp>
      <p:pic>
        <p:nvPicPr>
          <p:cNvPr id="77827" name="Picture 4" descr="144138471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547688"/>
            <a:ext cx="2447925" cy="2444750"/>
          </a:xfrm>
          <a:noFill/>
          <a:ln/>
        </p:spPr>
      </p:pic>
      <p:pic>
        <p:nvPicPr>
          <p:cNvPr id="77828" name="Picture 5" descr="1441520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03225"/>
            <a:ext cx="2736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9" name="Rectangle 6"/>
          <p:cNvSpPr>
            <a:spLocks noChangeArrowheads="1"/>
          </p:cNvSpPr>
          <p:nvPr/>
        </p:nvSpPr>
        <p:spPr bwMode="auto">
          <a:xfrm>
            <a:off x="611188" y="3211513"/>
            <a:ext cx="3602037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It will be sunny tomorrow.</a:t>
            </a:r>
          </a:p>
        </p:txBody>
      </p:sp>
      <p:sp>
        <p:nvSpPr>
          <p:cNvPr id="77830" name="Rectangle 7"/>
          <p:cNvSpPr>
            <a:spLocks noChangeArrowheads="1"/>
          </p:cNvSpPr>
          <p:nvPr/>
        </p:nvSpPr>
        <p:spPr bwMode="auto">
          <a:xfrm>
            <a:off x="4500563" y="3284538"/>
            <a:ext cx="4392612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They will have a trip   </a:t>
            </a:r>
          </a:p>
          <a:p>
            <a:pPr algn="l">
              <a:lnSpc>
                <a:spcPct val="110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tomorrow.</a:t>
            </a:r>
          </a:p>
        </p:txBody>
      </p:sp>
      <p:sp>
        <p:nvSpPr>
          <p:cNvPr id="77831" name="Rectangle 10"/>
          <p:cNvSpPr>
            <a:spLocks noChangeArrowheads="1"/>
          </p:cNvSpPr>
          <p:nvPr/>
        </p:nvSpPr>
        <p:spPr bwMode="auto">
          <a:xfrm>
            <a:off x="1547813" y="5013325"/>
            <a:ext cx="865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is</a:t>
            </a:r>
          </a:p>
        </p:txBody>
      </p:sp>
      <p:sp>
        <p:nvSpPr>
          <p:cNvPr id="77832" name="Rectangle 11"/>
          <p:cNvSpPr>
            <a:spLocks noChangeArrowheads="1"/>
          </p:cNvSpPr>
          <p:nvPr/>
        </p:nvSpPr>
        <p:spPr bwMode="auto">
          <a:xfrm>
            <a:off x="7019925" y="5013325"/>
            <a:ext cx="10080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will</a:t>
            </a:r>
          </a:p>
        </p:txBody>
      </p:sp>
      <p:sp>
        <p:nvSpPr>
          <p:cNvPr id="77833" name="Rectangle 12"/>
          <p:cNvSpPr>
            <a:spLocks noChangeArrowheads="1"/>
          </p:cNvSpPr>
          <p:nvPr/>
        </p:nvSpPr>
        <p:spPr bwMode="auto">
          <a:xfrm>
            <a:off x="828675" y="5661025"/>
            <a:ext cx="10795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have</a:t>
            </a:r>
          </a:p>
        </p:txBody>
      </p:sp>
      <p:sp>
        <p:nvSpPr>
          <p:cNvPr id="77834" name="Line 13"/>
          <p:cNvSpPr>
            <a:spLocks noChangeShapeType="1"/>
          </p:cNvSpPr>
          <p:nvPr/>
        </p:nvSpPr>
        <p:spPr bwMode="auto">
          <a:xfrm>
            <a:off x="2555875" y="4292600"/>
            <a:ext cx="1152525" cy="863600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7835" name="Line 14"/>
          <p:cNvSpPr>
            <a:spLocks noChangeShapeType="1"/>
          </p:cNvSpPr>
          <p:nvPr/>
        </p:nvSpPr>
        <p:spPr bwMode="auto">
          <a:xfrm flipH="1">
            <a:off x="3708400" y="4292600"/>
            <a:ext cx="792163" cy="792163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build="p" autoUpdateAnimBg="0"/>
      <p:bldP spid="77829" grpId="0" autoUpdateAnimBg="0"/>
      <p:bldP spid="77830" grpId="0" autoUpdateAnimBg="0"/>
      <p:bldP spid="77831" grpId="0"/>
      <p:bldP spid="77832" grpId="0"/>
      <p:bldP spid="77833" grpId="0"/>
      <p:bldP spid="77834" grpId="0" animBg="1"/>
      <p:bldP spid="778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3"/>
          <p:cNvSpPr txBox="1">
            <a:spLocks noChangeArrowheads="1"/>
          </p:cNvSpPr>
          <p:nvPr/>
        </p:nvSpPr>
        <p:spPr bwMode="auto">
          <a:xfrm>
            <a:off x="576263" y="3573463"/>
            <a:ext cx="3563937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He won’t study hard.</a:t>
            </a:r>
          </a:p>
        </p:txBody>
      </p:sp>
      <p:sp>
        <p:nvSpPr>
          <p:cNvPr id="78851" name="Text Box 6"/>
          <p:cNvSpPr txBox="1">
            <a:spLocks noChangeArrowheads="1"/>
          </p:cNvSpPr>
          <p:nvPr/>
        </p:nvSpPr>
        <p:spPr bwMode="auto">
          <a:xfrm>
            <a:off x="4932363" y="3716338"/>
            <a:ext cx="374332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buFont typeface="Arial" pitchFamily="34" charset="0"/>
              <a:buNone/>
            </a:pPr>
            <a:r>
              <a:rPr lang="en-US" sz="3600" b="1">
                <a:solidFill>
                  <a:srgbClr val="CC66FF"/>
                </a:solidFill>
                <a:latin typeface="Times New Roman" pitchFamily="18" charset="0"/>
              </a:rPr>
              <a:t>He will fail in the exam.</a:t>
            </a:r>
          </a:p>
        </p:txBody>
      </p:sp>
      <p:sp>
        <p:nvSpPr>
          <p:cNvPr id="78852" name="Text Box 8"/>
          <p:cNvSpPr txBox="1">
            <a:spLocks noChangeArrowheads="1"/>
          </p:cNvSpPr>
          <p:nvPr/>
        </p:nvSpPr>
        <p:spPr bwMode="auto">
          <a:xfrm>
            <a:off x="539750" y="5229225"/>
            <a:ext cx="7561263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sz="3600" b="1">
                <a:latin typeface="Times New Roman" pitchFamily="18" charset="0"/>
              </a:rPr>
              <a:t>“If he _______ study hard. He ____ _____ in the exam.”</a:t>
            </a:r>
          </a:p>
        </p:txBody>
      </p:sp>
      <p:sp>
        <p:nvSpPr>
          <p:cNvPr id="78853" name="Rectangle 10"/>
          <p:cNvSpPr>
            <a:spLocks noChangeArrowheads="1"/>
          </p:cNvSpPr>
          <p:nvPr/>
        </p:nvSpPr>
        <p:spPr bwMode="auto">
          <a:xfrm>
            <a:off x="1906588" y="5372100"/>
            <a:ext cx="15128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doesn’t</a:t>
            </a:r>
          </a:p>
        </p:txBody>
      </p:sp>
      <p:sp>
        <p:nvSpPr>
          <p:cNvPr id="78854" name="Rectangle 11"/>
          <p:cNvSpPr>
            <a:spLocks noChangeArrowheads="1"/>
          </p:cNvSpPr>
          <p:nvPr/>
        </p:nvSpPr>
        <p:spPr bwMode="auto">
          <a:xfrm>
            <a:off x="6659563" y="5372100"/>
            <a:ext cx="8651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will</a:t>
            </a:r>
          </a:p>
        </p:txBody>
      </p:sp>
      <p:sp>
        <p:nvSpPr>
          <p:cNvPr id="78855" name="Rectangle 12"/>
          <p:cNvSpPr>
            <a:spLocks noChangeArrowheads="1"/>
          </p:cNvSpPr>
          <p:nvPr/>
        </p:nvSpPr>
        <p:spPr bwMode="auto">
          <a:xfrm>
            <a:off x="684213" y="6021388"/>
            <a:ext cx="9350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fail</a:t>
            </a:r>
          </a:p>
        </p:txBody>
      </p:sp>
      <p:sp>
        <p:nvSpPr>
          <p:cNvPr id="78856" name="Line 16"/>
          <p:cNvSpPr>
            <a:spLocks noChangeShapeType="1"/>
          </p:cNvSpPr>
          <p:nvPr/>
        </p:nvSpPr>
        <p:spPr bwMode="auto">
          <a:xfrm>
            <a:off x="2771775" y="4508500"/>
            <a:ext cx="1079500" cy="792163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78857" name="Line 17"/>
          <p:cNvSpPr>
            <a:spLocks noChangeShapeType="1"/>
          </p:cNvSpPr>
          <p:nvPr/>
        </p:nvSpPr>
        <p:spPr bwMode="auto">
          <a:xfrm flipH="1">
            <a:off x="3851275" y="4437063"/>
            <a:ext cx="1008063" cy="863600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pic>
        <p:nvPicPr>
          <p:cNvPr id="78858" name="Picture 10" descr="不及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76250"/>
            <a:ext cx="302577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9" name="Picture 6" descr="1455061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76250"/>
            <a:ext cx="3240087" cy="2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utoUpdateAnimBg="0"/>
      <p:bldP spid="78851" grpId="0" autoUpdateAnimBg="0"/>
      <p:bldP spid="78852" grpId="0" autoUpdateAnimBg="0"/>
      <p:bldP spid="78853" grpId="0"/>
      <p:bldP spid="78854" grpId="0"/>
      <p:bldP spid="78855" grpId="0"/>
      <p:bldP spid="78856" grpId="0" animBg="1"/>
      <p:bldP spid="788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2555875" y="2565400"/>
            <a:ext cx="4391025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3366FF"/>
                </a:solidFill>
                <a:latin typeface="Arial Narrow" pitchFamily="34" charset="0"/>
              </a:rPr>
              <a:t>Have you ever attended a party? Can you list some parties</a:t>
            </a:r>
            <a:r>
              <a:rPr lang="zh-CN" altLang="en-US" sz="3200" b="1">
                <a:solidFill>
                  <a:srgbClr val="3366FF"/>
                </a:solidFill>
                <a:latin typeface="Times New Roman" pitchFamily="18" charset="0"/>
              </a:rPr>
              <a:t>？</a:t>
            </a:r>
          </a:p>
        </p:txBody>
      </p:sp>
      <p:sp>
        <p:nvSpPr>
          <p:cNvPr id="79875" name="Oval 3"/>
          <p:cNvSpPr>
            <a:spLocks noChangeArrowheads="1"/>
          </p:cNvSpPr>
          <p:nvPr/>
        </p:nvSpPr>
        <p:spPr bwMode="auto">
          <a:xfrm>
            <a:off x="2268538" y="2205038"/>
            <a:ext cx="4681537" cy="216058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cmpd="dbl" algn="ctr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6443663" y="2997200"/>
            <a:ext cx="25209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itchFamily="66" charset="0"/>
              </a:rPr>
              <a:t>Birthday party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395288" y="2997200"/>
            <a:ext cx="20161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itchFamily="66" charset="0"/>
              </a:rPr>
              <a:t>Surprise party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3419475" y="4365625"/>
            <a:ext cx="28082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itchFamily="66" charset="0"/>
              </a:rPr>
              <a:t>New Year party</a:t>
            </a: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6480175" y="981075"/>
            <a:ext cx="2663825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Comic Sans MS" pitchFamily="66" charset="0"/>
              </a:rPr>
              <a:t>Dinner party</a:t>
            </a:r>
          </a:p>
          <a:p>
            <a:r>
              <a:rPr lang="zh-CN" altLang="en-US" sz="3200" b="1">
                <a:solidFill>
                  <a:srgbClr val="FF3399"/>
                </a:solidFill>
                <a:latin typeface="Comic Sans MS" pitchFamily="66" charset="0"/>
                <a:ea typeface="楷体_GB2312" pitchFamily="49" charset="-122"/>
              </a:rPr>
              <a:t>招待晚宴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323850" y="1484313"/>
            <a:ext cx="2951163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Comic Sans MS" pitchFamily="66" charset="0"/>
              </a:rPr>
              <a:t>Cocktail party</a:t>
            </a:r>
          </a:p>
          <a:p>
            <a:r>
              <a:rPr lang="zh-CN" altLang="en-US" sz="3200" b="1">
                <a:solidFill>
                  <a:srgbClr val="FF3399"/>
                </a:solidFill>
                <a:latin typeface="Comic Sans MS" pitchFamily="66" charset="0"/>
                <a:ea typeface="楷体_GB2312" pitchFamily="49" charset="-122"/>
              </a:rPr>
              <a:t>鸡尾酒会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539750" y="5084763"/>
            <a:ext cx="24479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Comic Sans MS" pitchFamily="66" charset="0"/>
              </a:rPr>
              <a:t>Tea party</a:t>
            </a:r>
          </a:p>
          <a:p>
            <a:r>
              <a:rPr lang="zh-CN" altLang="en-US" sz="3200" b="1">
                <a:solidFill>
                  <a:srgbClr val="FF3399"/>
                </a:solidFill>
                <a:latin typeface="Comic Sans MS" pitchFamily="66" charset="0"/>
                <a:ea typeface="楷体_GB2312" pitchFamily="49" charset="-122"/>
              </a:rPr>
              <a:t>茶会</a:t>
            </a: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3276600" y="620713"/>
            <a:ext cx="3240088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Comic Sans MS" pitchFamily="66" charset="0"/>
              </a:rPr>
              <a:t>Housewarming party</a:t>
            </a:r>
          </a:p>
          <a:p>
            <a:r>
              <a:rPr lang="zh-CN" altLang="en-US" sz="3200" b="1">
                <a:solidFill>
                  <a:srgbClr val="FF3399"/>
                </a:solidFill>
                <a:latin typeface="Comic Sans MS" pitchFamily="66" charset="0"/>
                <a:ea typeface="楷体_GB2312" pitchFamily="49" charset="-122"/>
              </a:rPr>
              <a:t>新居派对</a:t>
            </a:r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6084888" y="4581525"/>
            <a:ext cx="2808287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Comic Sans MS" pitchFamily="66" charset="0"/>
              </a:rPr>
              <a:t>Farewell party</a:t>
            </a:r>
          </a:p>
          <a:p>
            <a:r>
              <a:rPr lang="zh-CN" altLang="en-US" sz="3200" b="1">
                <a:solidFill>
                  <a:srgbClr val="FF3399"/>
                </a:solidFill>
                <a:latin typeface="Comic Sans MS" pitchFamily="66" charset="0"/>
                <a:ea typeface="楷体_GB2312" pitchFamily="49" charset="-122"/>
              </a:rPr>
              <a:t>惜别聚会</a:t>
            </a:r>
          </a:p>
        </p:txBody>
      </p:sp>
      <p:sp>
        <p:nvSpPr>
          <p:cNvPr id="79884" name="Text Box 12"/>
          <p:cNvSpPr txBox="1">
            <a:spLocks noChangeArrowheads="1"/>
          </p:cNvSpPr>
          <p:nvPr/>
        </p:nvSpPr>
        <p:spPr bwMode="auto">
          <a:xfrm>
            <a:off x="2339975" y="5589588"/>
            <a:ext cx="40322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借下午茶时间举办的简便的招待仪式，主人备好红茶、点心和风味小吃。</a:t>
            </a:r>
          </a:p>
        </p:txBody>
      </p:sp>
      <p:sp>
        <p:nvSpPr>
          <p:cNvPr id="79885" name="Text Box 13"/>
          <p:cNvSpPr txBox="1">
            <a:spLocks noChangeArrowheads="1"/>
          </p:cNvSpPr>
          <p:nvPr/>
        </p:nvSpPr>
        <p:spPr bwMode="auto">
          <a:xfrm>
            <a:off x="0" y="0"/>
            <a:ext cx="34194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形式活泼，便于宾客广泛接触和交谈，饮品以酒水为主，略备小吃，仅置几张小桌或茶几。</a:t>
            </a:r>
          </a:p>
        </p:txBody>
      </p:sp>
      <p:sp>
        <p:nvSpPr>
          <p:cNvPr id="79886" name="Text Box 14"/>
          <p:cNvSpPr txBox="1">
            <a:spLocks noChangeArrowheads="1"/>
          </p:cNvSpPr>
          <p:nvPr/>
        </p:nvSpPr>
        <p:spPr bwMode="auto">
          <a:xfrm>
            <a:off x="0" y="4149725"/>
            <a:ext cx="356393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特殊的欢聚方式，大家如约来到聚会才知道聚会的目的。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  <p:bldP spid="79878" grpId="0"/>
      <p:bldP spid="79879" grpId="0"/>
      <p:bldP spid="79880" grpId="0"/>
      <p:bldP spid="79881" grpId="0"/>
      <p:bldP spid="79882" grpId="0"/>
      <p:bldP spid="79883" grpId="0"/>
      <p:bldP spid="79884" grpId="0"/>
      <p:bldP spid="79885" grpId="0"/>
      <p:bldP spid="798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79388" y="620713"/>
            <a:ext cx="8713787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  <a:latin typeface="Arial Narrow" pitchFamily="34" charset="0"/>
              </a:rPr>
              <a:t>Tomorrow is your classmate Li Mei’s birthday and she will hold a birthday party. Talk about the following questions with your partner about the party.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395288" y="2492375"/>
            <a:ext cx="482441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Who will you go to the party with?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 rot="-445087">
            <a:off x="900113" y="3933825"/>
            <a:ext cx="374491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What will you wear to the party?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 rot="400593">
            <a:off x="5795963" y="2492375"/>
            <a:ext cx="2700337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When and where will you meet?</a:t>
            </a: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1547813" y="5445125"/>
            <a:ext cx="41036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How will you come to the party?</a:t>
            </a: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 rot="-435782">
            <a:off x="5867400" y="4508500"/>
            <a:ext cx="2592388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What will you bring to the party?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/>
      <p:bldP spid="80900" grpId="0"/>
      <p:bldP spid="80901" grpId="0"/>
      <p:bldP spid="80902" grpId="0"/>
      <p:bldP spid="80903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2034</Words>
  <Application>Microsoft Office PowerPoint</Application>
  <PresentationFormat>全屏显示(4:3)</PresentationFormat>
  <Paragraphs>303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Arial Narrow</vt:lpstr>
      <vt:lpstr>Times New Roman</vt:lpstr>
      <vt:lpstr>Wingdings 2</vt:lpstr>
      <vt:lpstr>Wingdings</vt:lpstr>
      <vt:lpstr>Comic Sans MS</vt:lpstr>
      <vt:lpstr>楷体_GB2312</vt:lpstr>
      <vt:lpstr>华文中宋</vt:lpstr>
      <vt:lpstr>Arial Black</vt:lpstr>
      <vt:lpstr>黑体</vt:lpstr>
      <vt:lpstr>华文细黑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user</cp:lastModifiedBy>
  <cp:revision>1</cp:revision>
  <cp:lastPrinted>1601-01-01T00:00:00Z</cp:lastPrinted>
  <dcterms:created xsi:type="dcterms:W3CDTF">1601-01-01T00:00:00Z</dcterms:created>
  <dcterms:modified xsi:type="dcterms:W3CDTF">2015-08-12T06:51:36Z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